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303" r:id="rId2"/>
    <p:sldId id="258" r:id="rId3"/>
    <p:sldId id="340" r:id="rId4"/>
    <p:sldId id="391" r:id="rId5"/>
    <p:sldId id="282" r:id="rId6"/>
    <p:sldId id="350" r:id="rId7"/>
    <p:sldId id="283" r:id="rId8"/>
    <p:sldId id="347" r:id="rId9"/>
    <p:sldId id="323" r:id="rId10"/>
    <p:sldId id="327" r:id="rId11"/>
    <p:sldId id="332" r:id="rId12"/>
    <p:sldId id="334" r:id="rId13"/>
    <p:sldId id="333" r:id="rId14"/>
    <p:sldId id="375" r:id="rId15"/>
    <p:sldId id="392" r:id="rId16"/>
    <p:sldId id="292" r:id="rId17"/>
    <p:sldId id="345" r:id="rId18"/>
    <p:sldId id="374" r:id="rId19"/>
    <p:sldId id="365" r:id="rId20"/>
    <p:sldId id="364" r:id="rId21"/>
    <p:sldId id="376" r:id="rId22"/>
    <p:sldId id="355" r:id="rId23"/>
    <p:sldId id="362" r:id="rId24"/>
    <p:sldId id="359" r:id="rId25"/>
    <p:sldId id="368" r:id="rId26"/>
    <p:sldId id="377" r:id="rId27"/>
    <p:sldId id="378" r:id="rId28"/>
    <p:sldId id="372" r:id="rId29"/>
    <p:sldId id="371" r:id="rId30"/>
    <p:sldId id="369" r:id="rId31"/>
    <p:sldId id="366" r:id="rId32"/>
    <p:sldId id="370" r:id="rId33"/>
    <p:sldId id="26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90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jjad hesami" initials="sh" lastIdx="3" clrIdx="0">
    <p:extLst>
      <p:ext uri="{19B8F6BF-5375-455C-9EA6-DF929625EA0E}">
        <p15:presenceInfo xmlns:p15="http://schemas.microsoft.com/office/powerpoint/2012/main" userId="bb1f709be8faf24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111"/>
    <a:srgbClr val="5B0909"/>
    <a:srgbClr val="5B9BD5"/>
    <a:srgbClr val="41719C"/>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44" autoAdjust="0"/>
    <p:restoredTop sz="94660"/>
  </p:normalViewPr>
  <p:slideViewPr>
    <p:cSldViewPr snapToGrid="0" showGuides="1">
      <p:cViewPr>
        <p:scale>
          <a:sx n="75" d="100"/>
          <a:sy n="75" d="100"/>
        </p:scale>
        <p:origin x="348" y="-12"/>
      </p:cViewPr>
      <p:guideLst>
        <p:guide orient="horz" pos="2183"/>
        <p:guide pos="290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A3BBE1D5-1B5E-4BE1-9C0C-B80909353A9D}" type="datetimeFigureOut">
              <a:rPr lang="fa-IR" smtClean="0"/>
              <a:t>09/28/1442</a:t>
            </a:fld>
            <a:endParaRPr lang="fa-IR"/>
          </a:p>
        </p:txBody>
      </p:sp>
      <p:sp>
        <p:nvSpPr>
          <p:cNvPr id="4" name="Footer Placeholder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99ECAFC7-9D97-461F-8054-2467B43A4866}" type="slidenum">
              <a:rPr lang="fa-IR" smtClean="0"/>
              <a:t>‹#›</a:t>
            </a:fld>
            <a:endParaRPr lang="fa-IR"/>
          </a:p>
        </p:txBody>
      </p:sp>
    </p:spTree>
    <p:extLst>
      <p:ext uri="{BB962C8B-B14F-4D97-AF65-F5344CB8AC3E}">
        <p14:creationId xmlns:p14="http://schemas.microsoft.com/office/powerpoint/2010/main" val="36670997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E09C2-6223-4004-B3D0-99F9BF11B0A0}" type="datetimeFigureOut">
              <a:rPr lang="en-US" smtClean="0"/>
              <a:t>5/9/2021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D91AB-FF5B-4E55-9CFA-27C973DBF3A6}" type="slidenum">
              <a:rPr lang="en-US" smtClean="0"/>
              <a:t>‹#›</a:t>
            </a:fld>
            <a:endParaRPr lang="en-US"/>
          </a:p>
        </p:txBody>
      </p:sp>
    </p:spTree>
    <p:extLst>
      <p:ext uri="{BB962C8B-B14F-4D97-AF65-F5344CB8AC3E}">
        <p14:creationId xmlns:p14="http://schemas.microsoft.com/office/powerpoint/2010/main" val="208457776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7054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8F986E-A23A-44B9-A8AE-CD8D676092E9}" type="datetime1">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9992-41BC-4940-858B-BBD17F8BF7F9}" type="slidenum">
              <a:rPr lang="en-US" smtClean="0"/>
              <a:t>‹#›</a:t>
            </a:fld>
            <a:endParaRPr lang="en-US"/>
          </a:p>
        </p:txBody>
      </p:sp>
    </p:spTree>
    <p:extLst>
      <p:ext uri="{BB962C8B-B14F-4D97-AF65-F5344CB8AC3E}">
        <p14:creationId xmlns:p14="http://schemas.microsoft.com/office/powerpoint/2010/main" val="106613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8A9982-0DFC-4391-972D-1C6C19E9D779}" type="datetime1">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9992-41BC-4940-858B-BBD17F8BF7F9}" type="slidenum">
              <a:rPr lang="en-US" smtClean="0"/>
              <a:t>‹#›</a:t>
            </a:fld>
            <a:endParaRPr lang="en-US"/>
          </a:p>
        </p:txBody>
      </p:sp>
    </p:spTree>
    <p:extLst>
      <p:ext uri="{BB962C8B-B14F-4D97-AF65-F5344CB8AC3E}">
        <p14:creationId xmlns:p14="http://schemas.microsoft.com/office/powerpoint/2010/main" val="273865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5C3992-E01B-4CAF-AB45-4539288353F3}" type="datetime1">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9992-41BC-4940-858B-BBD17F8BF7F9}" type="slidenum">
              <a:rPr lang="en-US" smtClean="0"/>
              <a:t>‹#›</a:t>
            </a:fld>
            <a:endParaRPr lang="en-US"/>
          </a:p>
        </p:txBody>
      </p:sp>
    </p:spTree>
    <p:extLst>
      <p:ext uri="{BB962C8B-B14F-4D97-AF65-F5344CB8AC3E}">
        <p14:creationId xmlns:p14="http://schemas.microsoft.com/office/powerpoint/2010/main" val="19670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37480"/>
            <a:ext cx="8636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118029-9319-42C5-803A-AC2B8E5836D9}" type="datetime1">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userDrawn="1"/>
        </p:nvSpPr>
        <p:spPr>
          <a:xfrm>
            <a:off x="0" y="6311899"/>
            <a:ext cx="9144000" cy="546100"/>
          </a:xfrm>
          <a:prstGeom prst="rect">
            <a:avLst/>
          </a:prstGeom>
          <a:gradFill>
            <a:gsLst>
              <a:gs pos="100000">
                <a:schemeClr val="accent1">
                  <a:lumMod val="42000"/>
                </a:schemeClr>
              </a:gs>
              <a:gs pos="62000">
                <a:schemeClr val="accent1">
                  <a:lumMod val="15000"/>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Slide Number Placeholder 5"/>
          <p:cNvSpPr>
            <a:spLocks noGrp="1"/>
          </p:cNvSpPr>
          <p:nvPr>
            <p:ph type="sldNum" sz="quarter" idx="12"/>
          </p:nvPr>
        </p:nvSpPr>
        <p:spPr>
          <a:xfrm>
            <a:off x="6807200" y="5867796"/>
            <a:ext cx="2057400" cy="365125"/>
          </a:xfrm>
        </p:spPr>
        <p:txBody>
          <a:bodyPr/>
          <a:lstStyle>
            <a:lvl1pPr>
              <a:defRPr sz="1400">
                <a:solidFill>
                  <a:schemeClr val="tx1"/>
                </a:solidFill>
              </a:defRPr>
            </a:lvl1pPr>
          </a:lstStyle>
          <a:p>
            <a:fld id="{26909992-41BC-4940-858B-BBD17F8BF7F9}" type="slidenum">
              <a:rPr lang="en-US" smtClean="0"/>
              <a:pPr/>
              <a:t>‹#›</a:t>
            </a:fld>
            <a:endParaRPr lang="en-US"/>
          </a:p>
        </p:txBody>
      </p:sp>
      <p:sp>
        <p:nvSpPr>
          <p:cNvPr id="8" name="Rectangle 7"/>
          <p:cNvSpPr/>
          <p:nvPr userDrawn="1"/>
        </p:nvSpPr>
        <p:spPr>
          <a:xfrm>
            <a:off x="0" y="-3971"/>
            <a:ext cx="9144000" cy="1279525"/>
          </a:xfrm>
          <a:prstGeom prst="rect">
            <a:avLst/>
          </a:prstGeom>
          <a:gradFill>
            <a:gsLst>
              <a:gs pos="46000">
                <a:schemeClr val="accent1">
                  <a:lumMod val="42000"/>
                </a:schemeClr>
              </a:gs>
              <a:gs pos="0">
                <a:schemeClr val="accent1">
                  <a:lumMod val="15000"/>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21429"/>
            <a:ext cx="7886700"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23916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F94F03-C056-42EB-9B9E-63A817213C81}" type="datetime1">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9992-41BC-4940-858B-BBD17F8BF7F9}" type="slidenum">
              <a:rPr lang="en-US" smtClean="0"/>
              <a:t>‹#›</a:t>
            </a:fld>
            <a:endParaRPr lang="en-US"/>
          </a:p>
        </p:txBody>
      </p:sp>
    </p:spTree>
    <p:extLst>
      <p:ext uri="{BB962C8B-B14F-4D97-AF65-F5344CB8AC3E}">
        <p14:creationId xmlns:p14="http://schemas.microsoft.com/office/powerpoint/2010/main" val="384008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1C82B2-031B-491E-8692-80BB7089662F}" type="datetime1">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9992-41BC-4940-858B-BBD17F8BF7F9}" type="slidenum">
              <a:rPr lang="en-US" smtClean="0"/>
              <a:t>‹#›</a:t>
            </a:fld>
            <a:endParaRPr lang="en-US"/>
          </a:p>
        </p:txBody>
      </p:sp>
    </p:spTree>
    <p:extLst>
      <p:ext uri="{BB962C8B-B14F-4D97-AF65-F5344CB8AC3E}">
        <p14:creationId xmlns:p14="http://schemas.microsoft.com/office/powerpoint/2010/main" val="3110193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4DACD1-34A4-4DB8-8AD0-8D799B3207F6}" type="datetime1">
              <a:rPr lang="en-US" smtClean="0"/>
              <a:t>5/9/2021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09992-41BC-4940-858B-BBD17F8BF7F9}" type="slidenum">
              <a:rPr lang="en-US" smtClean="0"/>
              <a:t>‹#›</a:t>
            </a:fld>
            <a:endParaRPr lang="en-US"/>
          </a:p>
        </p:txBody>
      </p:sp>
    </p:spTree>
    <p:extLst>
      <p:ext uri="{BB962C8B-B14F-4D97-AF65-F5344CB8AC3E}">
        <p14:creationId xmlns:p14="http://schemas.microsoft.com/office/powerpoint/2010/main" val="412720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FAD87C-AEEF-4E4C-AD42-F0F3E2ABFCDE}" type="datetime1">
              <a:rPr lang="en-US" smtClean="0"/>
              <a:t>5/9/2021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09992-41BC-4940-858B-BBD17F8BF7F9}" type="slidenum">
              <a:rPr lang="en-US" smtClean="0"/>
              <a:t>‹#›</a:t>
            </a:fld>
            <a:endParaRPr lang="en-US"/>
          </a:p>
        </p:txBody>
      </p:sp>
    </p:spTree>
    <p:extLst>
      <p:ext uri="{BB962C8B-B14F-4D97-AF65-F5344CB8AC3E}">
        <p14:creationId xmlns:p14="http://schemas.microsoft.com/office/powerpoint/2010/main" val="34167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5900C-68F7-4B2F-A364-AFBEC63A6D22}" type="datetime1">
              <a:rPr lang="en-US" smtClean="0"/>
              <a:t>5/9/2021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09992-41BC-4940-858B-BBD17F8BF7F9}" type="slidenum">
              <a:rPr lang="en-US" smtClean="0"/>
              <a:t>‹#›</a:t>
            </a:fld>
            <a:endParaRPr lang="en-US"/>
          </a:p>
        </p:txBody>
      </p:sp>
    </p:spTree>
    <p:extLst>
      <p:ext uri="{BB962C8B-B14F-4D97-AF65-F5344CB8AC3E}">
        <p14:creationId xmlns:p14="http://schemas.microsoft.com/office/powerpoint/2010/main" val="7735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322B01-DF54-4FDE-9D08-F82CFCE1CAD7}" type="datetime1">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9992-41BC-4940-858B-BBD17F8BF7F9}" type="slidenum">
              <a:rPr lang="en-US" smtClean="0"/>
              <a:t>‹#›</a:t>
            </a:fld>
            <a:endParaRPr lang="en-US"/>
          </a:p>
        </p:txBody>
      </p:sp>
    </p:spTree>
    <p:extLst>
      <p:ext uri="{BB962C8B-B14F-4D97-AF65-F5344CB8AC3E}">
        <p14:creationId xmlns:p14="http://schemas.microsoft.com/office/powerpoint/2010/main" val="246763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899D36-7581-4A7B-B23A-C17F49B64F27}" type="datetime1">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9992-41BC-4940-858B-BBD17F8BF7F9}" type="slidenum">
              <a:rPr lang="en-US" smtClean="0"/>
              <a:t>‹#›</a:t>
            </a:fld>
            <a:endParaRPr lang="en-US"/>
          </a:p>
        </p:txBody>
      </p:sp>
    </p:spTree>
    <p:extLst>
      <p:ext uri="{BB962C8B-B14F-4D97-AF65-F5344CB8AC3E}">
        <p14:creationId xmlns:p14="http://schemas.microsoft.com/office/powerpoint/2010/main" val="326777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36440-4B9E-4D74-ACE0-C1580E57F7AD}" type="datetime1">
              <a:rPr lang="en-US" smtClean="0"/>
              <a:t>5/9/2021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09992-41BC-4940-858B-BBD17F8BF7F9}" type="slidenum">
              <a:rPr lang="en-US" smtClean="0"/>
              <a:t>‹#›</a:t>
            </a:fld>
            <a:endParaRPr lang="en-US"/>
          </a:p>
        </p:txBody>
      </p:sp>
    </p:spTree>
    <p:extLst>
      <p:ext uri="{BB962C8B-B14F-4D97-AF65-F5344CB8AC3E}">
        <p14:creationId xmlns:p14="http://schemas.microsoft.com/office/powerpoint/2010/main" val="2757181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21" y="1995564"/>
            <a:ext cx="9144000" cy="4181952"/>
          </a:xfrm>
          <a:prstGeom prst="rect">
            <a:avLst/>
          </a:prstGeom>
          <a:gradFill>
            <a:gsLst>
              <a:gs pos="46000">
                <a:schemeClr val="accent1">
                  <a:lumMod val="42000"/>
                </a:schemeClr>
              </a:gs>
              <a:gs pos="0">
                <a:schemeClr val="accent1">
                  <a:lumMod val="15000"/>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75208" y="2113826"/>
            <a:ext cx="7903029" cy="12464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200000"/>
              </a:lnSpc>
            </a:pPr>
            <a:r>
              <a:rPr lang="fa-IR" sz="2000" dirty="0">
                <a:solidFill>
                  <a:schemeClr val="bg1"/>
                </a:solidFill>
                <a:cs typeface="2  Titr" panose="00000700000000000000" pitchFamily="2" charset="-78"/>
              </a:rPr>
              <a:t>مدلسازی رفتار سرمایه گذاران با استفاده از متغیرهای روانشناختی با رویکرد</a:t>
            </a:r>
          </a:p>
          <a:p>
            <a:pPr algn="ctr" rtl="1">
              <a:lnSpc>
                <a:spcPct val="200000"/>
              </a:lnSpc>
            </a:pPr>
            <a:r>
              <a:rPr lang="fa-IR" sz="2000" dirty="0">
                <a:solidFill>
                  <a:schemeClr val="bg1"/>
                </a:solidFill>
                <a:cs typeface="2  Titr" panose="00000700000000000000" pitchFamily="2" charset="-78"/>
              </a:rPr>
              <a:t>مدلسازی ساختاری تفسیری به منظور شناخت خطاهای تصمیم گیری در سرمایه گذار</a:t>
            </a:r>
            <a:endParaRPr lang="en-US" sz="2000" dirty="0">
              <a:solidFill>
                <a:schemeClr val="bg1"/>
              </a:solidFill>
              <a:cs typeface="2  Titr" panose="00000700000000000000" pitchFamily="2" charset="-78"/>
            </a:endParaRPr>
          </a:p>
        </p:txBody>
      </p:sp>
      <p:sp>
        <p:nvSpPr>
          <p:cNvPr id="8" name="TextBox 7"/>
          <p:cNvSpPr txBox="1"/>
          <p:nvPr/>
        </p:nvSpPr>
        <p:spPr>
          <a:xfrm>
            <a:off x="3730159" y="6321904"/>
            <a:ext cx="168668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dirty="0" smtClean="0">
                <a:cs typeface="2  Titr" panose="00000700000000000000" pitchFamily="2" charset="-78"/>
              </a:rPr>
              <a:t>اردیبهشت - 1400</a:t>
            </a:r>
            <a:endParaRPr lang="en-US" dirty="0">
              <a:cs typeface="2  Titr" panose="00000700000000000000" pitchFamily="2" charset="-78"/>
            </a:endParaRPr>
          </a:p>
        </p:txBody>
      </p:sp>
      <p:sp>
        <p:nvSpPr>
          <p:cNvPr id="10" name="TextBox 9"/>
          <p:cNvSpPr txBox="1"/>
          <p:nvPr/>
        </p:nvSpPr>
        <p:spPr>
          <a:xfrm>
            <a:off x="4129029" y="5131214"/>
            <a:ext cx="1031051"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000" dirty="0">
                <a:solidFill>
                  <a:schemeClr val="bg1"/>
                </a:solidFill>
                <a:cs typeface="2  Titr" panose="00000700000000000000" pitchFamily="2" charset="-78"/>
              </a:rPr>
              <a:t>دانشجو : </a:t>
            </a:r>
            <a:endParaRPr lang="en-US" sz="2000" dirty="0">
              <a:solidFill>
                <a:schemeClr val="bg1"/>
              </a:solidFill>
              <a:cs typeface="2  Titr" panose="00000700000000000000" pitchFamily="2" charset="-78"/>
            </a:endParaRPr>
          </a:p>
        </p:txBody>
      </p:sp>
      <p:sp>
        <p:nvSpPr>
          <p:cNvPr id="12" name="TextBox 11"/>
          <p:cNvSpPr txBox="1"/>
          <p:nvPr/>
        </p:nvSpPr>
        <p:spPr>
          <a:xfrm>
            <a:off x="6541929" y="4014574"/>
            <a:ext cx="780983"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000" dirty="0" smtClean="0">
                <a:solidFill>
                  <a:schemeClr val="bg1"/>
                </a:solidFill>
                <a:cs typeface="2  Titr" panose="00000700000000000000" pitchFamily="2" charset="-78"/>
              </a:rPr>
              <a:t>استاد :</a:t>
            </a:r>
            <a:endParaRPr lang="en-US" sz="2000" dirty="0">
              <a:solidFill>
                <a:schemeClr val="bg1"/>
              </a:solidFill>
              <a:cs typeface="2  Titr" panose="00000700000000000000" pitchFamily="2" charset="-78"/>
            </a:endParaRPr>
          </a:p>
        </p:txBody>
      </p:sp>
      <p:pic>
        <p:nvPicPr>
          <p:cNvPr id="1026" name="Picture 2" descr="دانشگاه آزاد اسلامی واحد مراغه رتبه و انتخاب رشت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284" y="-15861"/>
            <a:ext cx="2016000" cy="2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70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8" grpId="0"/>
      <p:bldP spid="10"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19312" y="6265381"/>
            <a:ext cx="8351812" cy="553998"/>
            <a:chOff x="2371799" y="6214605"/>
            <a:chExt cx="6292008" cy="553998"/>
          </a:xfrm>
        </p:grpSpPr>
        <p:sp>
          <p:nvSpPr>
            <p:cNvPr id="19" name="TextBox 18"/>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0" name="TextBox 19"/>
            <p:cNvSpPr txBox="1"/>
            <p:nvPr/>
          </p:nvSpPr>
          <p:spPr>
            <a:xfrm>
              <a:off x="3424077" y="6308822"/>
              <a:ext cx="976027"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21" name="TextBox 20"/>
            <p:cNvSpPr txBox="1"/>
            <p:nvPr/>
          </p:nvSpPr>
          <p:spPr>
            <a:xfrm>
              <a:off x="4641827" y="6214605"/>
              <a:ext cx="1420581" cy="553998"/>
            </a:xfrm>
            <a:prstGeom prst="rect">
              <a:avLst/>
            </a:prstGeom>
            <a:noFill/>
          </p:spPr>
          <p:txBody>
            <a:bodyPr wrap="none" rtlCol="0">
              <a:spAutoFit/>
            </a:bodyPr>
            <a:lstStyle/>
            <a:p>
              <a:pPr algn="r" rtl="1">
                <a:lnSpc>
                  <a:spcPct val="150000"/>
                </a:lnSpc>
              </a:pPr>
              <a:r>
                <a:rPr lang="fa-IR" sz="2000" dirty="0">
                  <a:solidFill>
                    <a:schemeClr val="bg1">
                      <a:lumMod val="50000"/>
                    </a:schemeClr>
                  </a:solidFill>
                  <a:cs typeface="B Nazanin" panose="00000400000000000000" pitchFamily="2" charset="-78"/>
                </a:rPr>
                <a:t>روش پیشنهادی</a:t>
              </a:r>
              <a:endParaRPr lang="en-US" sz="2000" dirty="0">
                <a:solidFill>
                  <a:schemeClr val="bg1">
                    <a:lumMod val="50000"/>
                  </a:schemeClr>
                </a:solidFill>
                <a:cs typeface="B Nazanin" panose="00000400000000000000" pitchFamily="2" charset="-78"/>
              </a:endParaRPr>
            </a:p>
          </p:txBody>
        </p:sp>
        <p:sp>
          <p:nvSpPr>
            <p:cNvPr id="22" name="TextBox 21"/>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solidFill>
                  <a:cs typeface="B Nazanin" panose="00000400000000000000" pitchFamily="2" charset="-78"/>
                </a:rPr>
                <a:t>توضیح مسئله</a:t>
              </a:r>
              <a:endParaRPr lang="en-US" sz="2000" dirty="0">
                <a:solidFill>
                  <a:schemeClr val="bg1"/>
                </a:solidFill>
                <a:cs typeface="B Nazanin" panose="00000400000000000000" pitchFamily="2" charset="-78"/>
              </a:endParaRPr>
            </a:p>
          </p:txBody>
        </p:sp>
        <p:sp>
          <p:nvSpPr>
            <p:cNvPr id="23" name="TextBox 22"/>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24" name="Chevron 23"/>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5" name="Chevron 24"/>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6" name="Chevron 25"/>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7" name="Chevron 26"/>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sp>
        <p:nvSpPr>
          <p:cNvPr id="30" name="Title 3"/>
          <p:cNvSpPr>
            <a:spLocks noGrp="1"/>
          </p:cNvSpPr>
          <p:nvPr>
            <p:ph type="title"/>
          </p:nvPr>
        </p:nvSpPr>
        <p:spPr>
          <a:xfrm>
            <a:off x="228600" y="21429"/>
            <a:ext cx="8636000" cy="1325563"/>
          </a:xfrm>
        </p:spPr>
        <p:txBody>
          <a:bodyPr>
            <a:normAutofit/>
          </a:bodyPr>
          <a:lstStyle/>
          <a:p>
            <a:pPr algn="r" rtl="1"/>
            <a:r>
              <a:rPr lang="fa-IR" sz="3600" dirty="0">
                <a:cs typeface="B Titr" panose="00000700000000000000" pitchFamily="2" charset="-78"/>
              </a:rPr>
              <a:t>باورگرایی</a:t>
            </a:r>
            <a:endParaRPr lang="en-US" sz="3400" b="1" dirty="0">
              <a:cs typeface="2  Titr" panose="00000700000000000000" pitchFamily="2" charset="-78"/>
            </a:endParaRPr>
          </a:p>
        </p:txBody>
      </p:sp>
      <p:sp>
        <p:nvSpPr>
          <p:cNvPr id="2" name="Rectangle 1"/>
          <p:cNvSpPr/>
          <p:nvPr/>
        </p:nvSpPr>
        <p:spPr>
          <a:xfrm>
            <a:off x="255298" y="1678057"/>
            <a:ext cx="8626934" cy="1685077"/>
          </a:xfrm>
          <a:prstGeom prst="rect">
            <a:avLst/>
          </a:prstGeom>
        </p:spPr>
        <p:txBody>
          <a:bodyPr wrap="square">
            <a:spAutoFit/>
          </a:bodyPr>
          <a:lstStyle/>
          <a:p>
            <a:pPr algn="just" rtl="1">
              <a:lnSpc>
                <a:spcPct val="200000"/>
              </a:lnSpc>
            </a:pPr>
            <a:r>
              <a:rPr lang="fa-IR" dirty="0">
                <a:cs typeface="B Titr" panose="00000700000000000000" pitchFamily="2" charset="-78"/>
              </a:rPr>
              <a:t>باورگرایی، نوعی ادراک گزینشی است که بر </a:t>
            </a:r>
            <a:r>
              <a:rPr lang="fa-IR" dirty="0" smtClean="0">
                <a:cs typeface="B Titr" panose="00000700000000000000" pitchFamily="2" charset="-78"/>
              </a:rPr>
              <a:t>ایده هایی</a:t>
            </a:r>
            <a:r>
              <a:rPr lang="fa-IR" dirty="0">
                <a:cs typeface="B Titr" panose="00000700000000000000" pitchFamily="2" charset="-78"/>
              </a:rPr>
              <a:t> </a:t>
            </a:r>
            <a:r>
              <a:rPr lang="fa-IR" dirty="0" smtClean="0">
                <a:cs typeface="B Titr" panose="00000700000000000000" pitchFamily="2" charset="-78"/>
              </a:rPr>
              <a:t>تأکید </a:t>
            </a:r>
            <a:r>
              <a:rPr lang="fa-IR" dirty="0">
                <a:cs typeface="B Titr" panose="00000700000000000000" pitchFamily="2" charset="-78"/>
              </a:rPr>
              <a:t>میکند که مؤید باورهای ما باشد و در مقابل هر آنچه را که با نظرات ما در تضاد </a:t>
            </a:r>
            <a:r>
              <a:rPr lang="fa-IR" dirty="0" smtClean="0">
                <a:cs typeface="B Titr" panose="00000700000000000000" pitchFamily="2" charset="-78"/>
              </a:rPr>
              <a:t>است، بیاهمیت جلوه </a:t>
            </a:r>
            <a:r>
              <a:rPr lang="fa-IR" dirty="0">
                <a:cs typeface="B Titr" panose="00000700000000000000" pitchFamily="2" charset="-78"/>
              </a:rPr>
              <a:t>میدهد. بهعبارتدیگر باور گرایی اشاره دارد به توانایی ما در متقاعد کردن خودمان برای باور </a:t>
            </a:r>
            <a:r>
              <a:rPr lang="fa-IR" dirty="0" smtClean="0">
                <a:cs typeface="B Titr" panose="00000700000000000000" pitchFamily="2" charset="-78"/>
              </a:rPr>
              <a:t>کردن هر </a:t>
            </a:r>
            <a:r>
              <a:rPr lang="fa-IR" dirty="0">
                <a:cs typeface="B Titr" panose="00000700000000000000" pitchFamily="2" charset="-78"/>
              </a:rPr>
              <a:t>آنچه دوست داریم</a:t>
            </a:r>
            <a:r>
              <a:rPr lang="fa-IR" dirty="0" smtClean="0">
                <a:cs typeface="B Titr" panose="00000700000000000000" pitchFamily="2" charset="-78"/>
              </a:rPr>
              <a:t>.</a:t>
            </a:r>
            <a:endParaRPr lang="en-US" sz="2400" dirty="0">
              <a:solidFill>
                <a:srgbClr val="FF0000"/>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fld id="{26909992-41BC-4940-858B-BBD17F8BF7F9}" type="slidenum">
              <a:rPr lang="en-US" smtClean="0"/>
              <a:pPr/>
              <a:t>10</a:t>
            </a:fld>
            <a:endParaRPr lang="en-US"/>
          </a:p>
        </p:txBody>
      </p:sp>
      <p:sp>
        <p:nvSpPr>
          <p:cNvPr id="4" name="Rectangle 3"/>
          <p:cNvSpPr/>
          <p:nvPr/>
        </p:nvSpPr>
        <p:spPr>
          <a:xfrm>
            <a:off x="255298" y="3800263"/>
            <a:ext cx="8442524" cy="1685077"/>
          </a:xfrm>
          <a:prstGeom prst="rect">
            <a:avLst/>
          </a:prstGeom>
        </p:spPr>
        <p:txBody>
          <a:bodyPr wrap="square">
            <a:spAutoFit/>
          </a:bodyPr>
          <a:lstStyle/>
          <a:p>
            <a:pPr algn="just" rtl="1">
              <a:lnSpc>
                <a:spcPct val="200000"/>
              </a:lnSpc>
            </a:pPr>
            <a:r>
              <a:rPr lang="fa-IR" dirty="0">
                <a:cs typeface="B Titr" panose="00000700000000000000" pitchFamily="2" charset="-78"/>
              </a:rPr>
              <a:t>هر انسانی رفتارش را تا حدی بر </a:t>
            </a:r>
            <a:r>
              <a:rPr lang="fa-IR" dirty="0" smtClean="0">
                <a:cs typeface="B Titr" panose="00000700000000000000" pitchFamily="2" charset="-78"/>
              </a:rPr>
              <a:t>اساس</a:t>
            </a:r>
            <a:r>
              <a:rPr lang="en-US" dirty="0" smtClean="0">
                <a:cs typeface="B Titr" panose="00000700000000000000" pitchFamily="2" charset="-78"/>
              </a:rPr>
              <a:t> </a:t>
            </a:r>
            <a:r>
              <a:rPr lang="fa-IR" dirty="0" smtClean="0">
                <a:cs typeface="B Titr" panose="00000700000000000000" pitchFamily="2" charset="-78"/>
              </a:rPr>
              <a:t>آنچه </a:t>
            </a:r>
            <a:r>
              <a:rPr lang="fa-IR" dirty="0">
                <a:cs typeface="B Titr" panose="00000700000000000000" pitchFamily="2" charset="-78"/>
              </a:rPr>
              <a:t>مشاهده </a:t>
            </a:r>
            <a:r>
              <a:rPr lang="fa-IR" dirty="0" smtClean="0">
                <a:cs typeface="B Titr" panose="00000700000000000000" pitchFamily="2" charset="-78"/>
              </a:rPr>
              <a:t>و حس می کند تنظیم می نماید. افراد </a:t>
            </a:r>
            <a:r>
              <a:rPr lang="fa-IR" dirty="0">
                <a:cs typeface="B Titr" panose="00000700000000000000" pitchFamily="2" charset="-78"/>
              </a:rPr>
              <a:t>مشاهده گرا </a:t>
            </a:r>
            <a:r>
              <a:rPr lang="fa-IR" dirty="0" smtClean="0">
                <a:cs typeface="B Titr" panose="00000700000000000000" pitchFamily="2" charset="-78"/>
              </a:rPr>
              <a:t>، </a:t>
            </a:r>
            <a:r>
              <a:rPr lang="fa-IR" dirty="0">
                <a:cs typeface="B Titr" panose="00000700000000000000" pitchFamily="2" charset="-78"/>
              </a:rPr>
              <a:t>به باور ایجاد شده از یک نگاه اکتفا </a:t>
            </a:r>
            <a:r>
              <a:rPr lang="fa-IR" dirty="0" smtClean="0">
                <a:cs typeface="B Titr" panose="00000700000000000000" pitchFamily="2" charset="-78"/>
              </a:rPr>
              <a:t>نکرده</a:t>
            </a:r>
            <a:r>
              <a:rPr lang="en-US" dirty="0" smtClean="0">
                <a:cs typeface="B Titr" panose="00000700000000000000" pitchFamily="2" charset="-78"/>
              </a:rPr>
              <a:t> </a:t>
            </a:r>
            <a:r>
              <a:rPr lang="fa-IR" dirty="0" smtClean="0">
                <a:cs typeface="B Titr" panose="00000700000000000000" pitchFamily="2" charset="-78"/>
              </a:rPr>
              <a:t>و </a:t>
            </a:r>
            <a:r>
              <a:rPr lang="fa-IR" dirty="0">
                <a:cs typeface="B Titr" panose="00000700000000000000" pitchFamily="2" charset="-78"/>
              </a:rPr>
              <a:t>تلاش </a:t>
            </a:r>
            <a:r>
              <a:rPr lang="fa-IR" dirty="0" smtClean="0">
                <a:cs typeface="B Titr" panose="00000700000000000000" pitchFamily="2" charset="-78"/>
              </a:rPr>
              <a:t>می کنند </a:t>
            </a:r>
            <a:r>
              <a:rPr lang="fa-IR" dirty="0">
                <a:cs typeface="B Titr" panose="00000700000000000000" pitchFamily="2" charset="-78"/>
              </a:rPr>
              <a:t>رفتارشان را بر پایه مشاهده مداوم بنا کنند؛ در حالی که افراد باورگرا به اولین </a:t>
            </a:r>
            <a:r>
              <a:rPr lang="fa-IR" dirty="0" smtClean="0">
                <a:cs typeface="B Titr" panose="00000700000000000000" pitchFamily="2" charset="-78"/>
              </a:rPr>
              <a:t>باوری</a:t>
            </a:r>
            <a:r>
              <a:rPr lang="en-US" dirty="0" smtClean="0">
                <a:cs typeface="B Titr" panose="00000700000000000000" pitchFamily="2" charset="-78"/>
              </a:rPr>
              <a:t> </a:t>
            </a:r>
            <a:r>
              <a:rPr lang="fa-IR" dirty="0" smtClean="0">
                <a:cs typeface="B Titr" panose="00000700000000000000" pitchFamily="2" charset="-78"/>
              </a:rPr>
              <a:t>که </a:t>
            </a:r>
            <a:r>
              <a:rPr lang="fa-IR" dirty="0">
                <a:cs typeface="B Titr" panose="00000700000000000000" pitchFamily="2" charset="-78"/>
              </a:rPr>
              <a:t>در آنها ایجاد شده اتکا </a:t>
            </a:r>
            <a:r>
              <a:rPr lang="fa-IR" dirty="0" smtClean="0">
                <a:cs typeface="B Titr" panose="00000700000000000000" pitchFamily="2" charset="-78"/>
              </a:rPr>
              <a:t>می کنند</a:t>
            </a:r>
            <a:r>
              <a:rPr lang="fa-IR" dirty="0">
                <a:cs typeface="B Titr" panose="00000700000000000000" pitchFamily="2" charset="-78"/>
              </a:rPr>
              <a:t>. </a:t>
            </a:r>
            <a:endParaRPr lang="en-US" dirty="0">
              <a:cs typeface="B Titr" panose="00000700000000000000" pitchFamily="2" charset="-78"/>
            </a:endParaRPr>
          </a:p>
        </p:txBody>
      </p:sp>
    </p:spTree>
    <p:extLst>
      <p:ext uri="{BB962C8B-B14F-4D97-AF65-F5344CB8AC3E}">
        <p14:creationId xmlns:p14="http://schemas.microsoft.com/office/powerpoint/2010/main" val="53421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19312" y="6265381"/>
            <a:ext cx="8351812" cy="553998"/>
            <a:chOff x="2371799" y="6214605"/>
            <a:chExt cx="6292008" cy="553998"/>
          </a:xfrm>
        </p:grpSpPr>
        <p:sp>
          <p:nvSpPr>
            <p:cNvPr id="19" name="TextBox 18"/>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0" name="TextBox 19"/>
            <p:cNvSpPr txBox="1"/>
            <p:nvPr/>
          </p:nvSpPr>
          <p:spPr>
            <a:xfrm>
              <a:off x="3414416" y="6308822"/>
              <a:ext cx="985688"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21" name="TextBox 20"/>
            <p:cNvSpPr txBox="1"/>
            <p:nvPr/>
          </p:nvSpPr>
          <p:spPr>
            <a:xfrm>
              <a:off x="4641827" y="6214605"/>
              <a:ext cx="1420581" cy="553998"/>
            </a:xfrm>
            <a:prstGeom prst="rect">
              <a:avLst/>
            </a:prstGeom>
            <a:noFill/>
          </p:spPr>
          <p:txBody>
            <a:bodyPr wrap="none" rtlCol="0">
              <a:spAutoFit/>
            </a:bodyPr>
            <a:lstStyle/>
            <a:p>
              <a:pPr algn="r" rtl="1">
                <a:lnSpc>
                  <a:spcPct val="150000"/>
                </a:lnSpc>
              </a:pPr>
              <a:r>
                <a:rPr lang="fa-IR" sz="2000" dirty="0">
                  <a:solidFill>
                    <a:schemeClr val="bg1">
                      <a:lumMod val="50000"/>
                    </a:schemeClr>
                  </a:solidFill>
                  <a:cs typeface="B Nazanin" panose="00000400000000000000" pitchFamily="2" charset="-78"/>
                </a:rPr>
                <a:t>روش پیشنهادی</a:t>
              </a:r>
              <a:endParaRPr lang="en-US" sz="2000" dirty="0">
                <a:solidFill>
                  <a:schemeClr val="bg1">
                    <a:lumMod val="50000"/>
                  </a:schemeClr>
                </a:solidFill>
                <a:cs typeface="B Nazanin" panose="00000400000000000000" pitchFamily="2" charset="-78"/>
              </a:endParaRPr>
            </a:p>
          </p:txBody>
        </p:sp>
        <p:sp>
          <p:nvSpPr>
            <p:cNvPr id="22" name="TextBox 21"/>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solidFill>
                  <a:cs typeface="B Nazanin" panose="00000400000000000000" pitchFamily="2" charset="-78"/>
                </a:rPr>
                <a:t>توضیح مسئله</a:t>
              </a:r>
              <a:endParaRPr lang="en-US" sz="2000" dirty="0">
                <a:solidFill>
                  <a:schemeClr val="bg1"/>
                </a:solidFill>
                <a:cs typeface="B Nazanin" panose="00000400000000000000" pitchFamily="2" charset="-78"/>
              </a:endParaRPr>
            </a:p>
          </p:txBody>
        </p:sp>
        <p:sp>
          <p:nvSpPr>
            <p:cNvPr id="23" name="TextBox 22"/>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24" name="Chevron 23"/>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5" name="Chevron 24"/>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6" name="Chevron 25"/>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7" name="Chevron 26"/>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sp>
        <p:nvSpPr>
          <p:cNvPr id="2" name="Slide Number Placeholder 1"/>
          <p:cNvSpPr>
            <a:spLocks noGrp="1"/>
          </p:cNvSpPr>
          <p:nvPr>
            <p:ph type="sldNum" sz="quarter" idx="12"/>
          </p:nvPr>
        </p:nvSpPr>
        <p:spPr/>
        <p:txBody>
          <a:bodyPr/>
          <a:lstStyle/>
          <a:p>
            <a:fld id="{26909992-41BC-4940-858B-BBD17F8BF7F9}" type="slidenum">
              <a:rPr lang="en-US" smtClean="0"/>
              <a:pPr/>
              <a:t>11</a:t>
            </a:fld>
            <a:endParaRPr lang="en-US"/>
          </a:p>
        </p:txBody>
      </p:sp>
      <p:sp>
        <p:nvSpPr>
          <p:cNvPr id="3" name="Rectangle 2"/>
          <p:cNvSpPr/>
          <p:nvPr/>
        </p:nvSpPr>
        <p:spPr>
          <a:xfrm>
            <a:off x="645532" y="2685327"/>
            <a:ext cx="7802136" cy="1446550"/>
          </a:xfrm>
          <a:prstGeom prst="rect">
            <a:avLst/>
          </a:prstGeom>
        </p:spPr>
        <p:txBody>
          <a:bodyPr wrap="none">
            <a:spAutoFit/>
          </a:bodyPr>
          <a:lstStyle/>
          <a:p>
            <a:r>
              <a:rPr lang="fa-IR" sz="8800" b="1" dirty="0">
                <a:latin typeface="B Nazanin,Bold"/>
                <a:cs typeface="B Titr" panose="00000700000000000000" pitchFamily="2" charset="-78"/>
              </a:rPr>
              <a:t>روش شناسی تحقیق</a:t>
            </a:r>
            <a:endParaRPr lang="en-US" sz="8800" dirty="0">
              <a:cs typeface="B Titr" panose="00000700000000000000" pitchFamily="2" charset="-78"/>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286679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19312" y="6265381"/>
            <a:ext cx="8351812" cy="553998"/>
            <a:chOff x="2371799" y="6214605"/>
            <a:chExt cx="6292008" cy="553998"/>
          </a:xfrm>
        </p:grpSpPr>
        <p:sp>
          <p:nvSpPr>
            <p:cNvPr id="19" name="TextBox 18"/>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0" name="TextBox 19"/>
            <p:cNvSpPr txBox="1"/>
            <p:nvPr/>
          </p:nvSpPr>
          <p:spPr>
            <a:xfrm>
              <a:off x="3414416" y="6308822"/>
              <a:ext cx="985688"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21" name="TextBox 20"/>
            <p:cNvSpPr txBox="1"/>
            <p:nvPr/>
          </p:nvSpPr>
          <p:spPr>
            <a:xfrm>
              <a:off x="4641827" y="6214605"/>
              <a:ext cx="1420581" cy="553998"/>
            </a:xfrm>
            <a:prstGeom prst="rect">
              <a:avLst/>
            </a:prstGeom>
            <a:noFill/>
          </p:spPr>
          <p:txBody>
            <a:bodyPr wrap="none" rtlCol="0">
              <a:spAutoFit/>
            </a:bodyPr>
            <a:lstStyle/>
            <a:p>
              <a:pPr algn="r" rtl="1">
                <a:lnSpc>
                  <a:spcPct val="150000"/>
                </a:lnSpc>
              </a:pPr>
              <a:r>
                <a:rPr lang="fa-IR" sz="2000" dirty="0">
                  <a:solidFill>
                    <a:schemeClr val="bg1">
                      <a:lumMod val="50000"/>
                    </a:schemeClr>
                  </a:solidFill>
                  <a:cs typeface="B Nazanin" panose="00000400000000000000" pitchFamily="2" charset="-78"/>
                </a:rPr>
                <a:t>روش پیشنهادی</a:t>
              </a:r>
              <a:endParaRPr lang="en-US" sz="2000" dirty="0">
                <a:solidFill>
                  <a:schemeClr val="bg1">
                    <a:lumMod val="50000"/>
                  </a:schemeClr>
                </a:solidFill>
                <a:cs typeface="B Nazanin" panose="00000400000000000000" pitchFamily="2" charset="-78"/>
              </a:endParaRPr>
            </a:p>
          </p:txBody>
        </p:sp>
        <p:sp>
          <p:nvSpPr>
            <p:cNvPr id="22" name="TextBox 21"/>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solidFill>
                  <a:cs typeface="B Nazanin" panose="00000400000000000000" pitchFamily="2" charset="-78"/>
                </a:rPr>
                <a:t>توضیح مسئله</a:t>
              </a:r>
              <a:endParaRPr lang="en-US" sz="2000" dirty="0">
                <a:solidFill>
                  <a:schemeClr val="bg1"/>
                </a:solidFill>
                <a:cs typeface="B Nazanin" panose="00000400000000000000" pitchFamily="2" charset="-78"/>
              </a:endParaRPr>
            </a:p>
          </p:txBody>
        </p:sp>
        <p:sp>
          <p:nvSpPr>
            <p:cNvPr id="23" name="TextBox 22"/>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24" name="Chevron 23"/>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5" name="Chevron 24"/>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6" name="Chevron 25"/>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7" name="Chevron 26"/>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sp>
        <p:nvSpPr>
          <p:cNvPr id="3" name="Rectangle 2"/>
          <p:cNvSpPr/>
          <p:nvPr/>
        </p:nvSpPr>
        <p:spPr>
          <a:xfrm>
            <a:off x="1990725" y="347708"/>
            <a:ext cx="7069218" cy="576312"/>
          </a:xfrm>
          <a:prstGeom prst="rect">
            <a:avLst/>
          </a:prstGeom>
        </p:spPr>
        <p:txBody>
          <a:bodyPr wrap="square">
            <a:spAutoFit/>
          </a:bodyPr>
          <a:lstStyle/>
          <a:p>
            <a:pPr algn="r" rtl="1">
              <a:lnSpc>
                <a:spcPct val="90000"/>
              </a:lnSpc>
              <a:spcBef>
                <a:spcPct val="0"/>
              </a:spcBef>
            </a:pPr>
            <a:r>
              <a:rPr lang="fa-IR" sz="3400" b="1" dirty="0" smtClean="0">
                <a:solidFill>
                  <a:schemeClr val="bg1"/>
                </a:solidFill>
                <a:cs typeface="B Titr" panose="00000700000000000000" pitchFamily="2" charset="-78"/>
              </a:rPr>
              <a:t>مدلسازی </a:t>
            </a:r>
            <a:r>
              <a:rPr lang="fa-IR" sz="3400" b="1" dirty="0">
                <a:solidFill>
                  <a:schemeClr val="bg1"/>
                </a:solidFill>
                <a:cs typeface="B Titr" panose="00000700000000000000" pitchFamily="2" charset="-78"/>
              </a:rPr>
              <a:t>ساختاری تفسیری</a:t>
            </a:r>
            <a:endParaRPr lang="fa-IR" sz="3400" b="1" dirty="0">
              <a:solidFill>
                <a:schemeClr val="bg1"/>
              </a:solidFill>
              <a:latin typeface="Arial Rounded MT Bold" panose="020F0704030504030204" pitchFamily="34" charset="0"/>
              <a:ea typeface="+mj-ea"/>
              <a:cs typeface="B Titr" panose="00000700000000000000" pitchFamily="2" charset="-78"/>
            </a:endParaRPr>
          </a:p>
        </p:txBody>
      </p:sp>
      <p:sp>
        <p:nvSpPr>
          <p:cNvPr id="2" name="Slide Number Placeholder 1"/>
          <p:cNvSpPr>
            <a:spLocks noGrp="1"/>
          </p:cNvSpPr>
          <p:nvPr>
            <p:ph type="sldNum" sz="quarter" idx="12"/>
          </p:nvPr>
        </p:nvSpPr>
        <p:spPr/>
        <p:txBody>
          <a:bodyPr/>
          <a:lstStyle/>
          <a:p>
            <a:fld id="{26909992-41BC-4940-858B-BBD17F8BF7F9}" type="slidenum">
              <a:rPr lang="en-US" smtClean="0"/>
              <a:pPr/>
              <a:t>12</a:t>
            </a:fld>
            <a:endParaRPr lang="en-US"/>
          </a:p>
        </p:txBody>
      </p:sp>
      <p:sp>
        <p:nvSpPr>
          <p:cNvPr id="4" name="Rectangle 3"/>
          <p:cNvSpPr/>
          <p:nvPr/>
        </p:nvSpPr>
        <p:spPr>
          <a:xfrm>
            <a:off x="143691" y="1475161"/>
            <a:ext cx="8916252" cy="4218463"/>
          </a:xfrm>
          <a:prstGeom prst="rect">
            <a:avLst/>
          </a:prstGeom>
        </p:spPr>
        <p:txBody>
          <a:bodyPr wrap="square">
            <a:spAutoFit/>
          </a:bodyPr>
          <a:lstStyle/>
          <a:p>
            <a:pPr algn="just" rtl="1">
              <a:lnSpc>
                <a:spcPct val="200000"/>
              </a:lnSpc>
            </a:pPr>
            <a:r>
              <a:rPr lang="fa-IR" sz="1950" dirty="0">
                <a:cs typeface="B Titr" panose="00000700000000000000" pitchFamily="2" charset="-78"/>
              </a:rPr>
              <a:t>مدلسازی ساختاری تفسیری که </a:t>
            </a:r>
            <a:r>
              <a:rPr lang="fa-IR" sz="1950" dirty="0" smtClean="0">
                <a:cs typeface="B Titr" panose="00000700000000000000" pitchFamily="2" charset="-78"/>
              </a:rPr>
              <a:t>به وسیله </a:t>
            </a:r>
            <a:r>
              <a:rPr lang="fa-IR" sz="1950" dirty="0">
                <a:cs typeface="B Titr" panose="00000700000000000000" pitchFamily="2" charset="-78"/>
              </a:rPr>
              <a:t>گارفیلد مطرح شد، یک متدولوژی </a:t>
            </a:r>
            <a:r>
              <a:rPr lang="fa-IR" sz="1950" dirty="0" smtClean="0">
                <a:cs typeface="B Titr" panose="00000700000000000000" pitchFamily="2" charset="-78"/>
              </a:rPr>
              <a:t>برای </a:t>
            </a:r>
            <a:r>
              <a:rPr lang="fa-IR" sz="1950" dirty="0">
                <a:cs typeface="B Titr" panose="00000700000000000000" pitchFamily="2" charset="-78"/>
              </a:rPr>
              <a:t>ایجاد و </a:t>
            </a:r>
            <a:r>
              <a:rPr lang="fa-IR" sz="1950" dirty="0" smtClean="0">
                <a:cs typeface="B Titr" panose="00000700000000000000" pitchFamily="2" charset="-78"/>
              </a:rPr>
              <a:t>فهم روابط </a:t>
            </a:r>
            <a:r>
              <a:rPr lang="fa-IR" sz="1950" dirty="0">
                <a:cs typeface="B Titr" panose="00000700000000000000" pitchFamily="2" charset="-78"/>
              </a:rPr>
              <a:t>میان عناصر یک سیستم </a:t>
            </a:r>
            <a:r>
              <a:rPr lang="fa-IR" sz="1950" dirty="0" smtClean="0">
                <a:cs typeface="B Titr" panose="00000700000000000000" pitchFamily="2" charset="-78"/>
              </a:rPr>
              <a:t>پیچیده است[1]. این </a:t>
            </a:r>
            <a:r>
              <a:rPr lang="fa-IR" sz="1950" dirty="0">
                <a:cs typeface="B Titr" panose="00000700000000000000" pitchFamily="2" charset="-78"/>
              </a:rPr>
              <a:t>سیستم مدلسازی، فن مناسب برای تحلیل </a:t>
            </a:r>
            <a:r>
              <a:rPr lang="fa-IR" sz="1950" dirty="0" smtClean="0">
                <a:cs typeface="B Titr" panose="00000700000000000000" pitchFamily="2" charset="-78"/>
              </a:rPr>
              <a:t>تأثیر یک </a:t>
            </a:r>
            <a:r>
              <a:rPr lang="fa-IR" sz="1950" dirty="0">
                <a:cs typeface="B Titr" panose="00000700000000000000" pitchFamily="2" charset="-78"/>
              </a:rPr>
              <a:t>عنصر بر دیگر عناصر است. این روش بر ترتیب و جهت روابط پیچیده میان عناصر یک </a:t>
            </a:r>
            <a:r>
              <a:rPr lang="fa-IR" sz="1950" dirty="0" smtClean="0">
                <a:cs typeface="B Titr" panose="00000700000000000000" pitchFamily="2" charset="-78"/>
              </a:rPr>
              <a:t>سیستم تمرکز می کند</a:t>
            </a:r>
            <a:r>
              <a:rPr lang="fa-IR" sz="1950" dirty="0">
                <a:cs typeface="B Titr" panose="00000700000000000000" pitchFamily="2" charset="-78"/>
              </a:rPr>
              <a:t>. این روش تفسیری است؛ بدین معنا که </a:t>
            </a:r>
            <a:r>
              <a:rPr lang="fa-IR" sz="1950" dirty="0" smtClean="0">
                <a:cs typeface="B Titr" panose="00000700000000000000" pitchFamily="2" charset="-78"/>
              </a:rPr>
              <a:t>براساس </a:t>
            </a:r>
            <a:r>
              <a:rPr lang="fa-IR" sz="1950" dirty="0">
                <a:cs typeface="B Titr" panose="00000700000000000000" pitchFamily="2" charset="-78"/>
              </a:rPr>
              <a:t>قضاوت خبرگان تصمیم گرفته </a:t>
            </a:r>
            <a:r>
              <a:rPr lang="fa-IR" sz="1950" dirty="0" smtClean="0">
                <a:cs typeface="B Titr" panose="00000700000000000000" pitchFamily="2" charset="-78"/>
              </a:rPr>
              <a:t>می شود که </a:t>
            </a:r>
            <a:r>
              <a:rPr lang="fa-IR" sz="1950" dirty="0">
                <a:cs typeface="B Titr" panose="00000700000000000000" pitchFamily="2" charset="-78"/>
              </a:rPr>
              <a:t>کدام متغیرها، چگونه باهم ارتباط داشته باشند. همچنین ساختاری است، به این معنا که </a:t>
            </a:r>
            <a:r>
              <a:rPr lang="fa-IR" sz="1950" dirty="0" smtClean="0">
                <a:cs typeface="B Titr" panose="00000700000000000000" pitchFamily="2" charset="-78"/>
              </a:rPr>
              <a:t>ساختاری کلی </a:t>
            </a:r>
            <a:r>
              <a:rPr lang="fa-IR" sz="1950" dirty="0">
                <a:cs typeface="B Titr" panose="00000700000000000000" pitchFamily="2" charset="-78"/>
              </a:rPr>
              <a:t>از یک مجموعه پیچیده از متغیرها را </a:t>
            </a:r>
            <a:r>
              <a:rPr lang="fa-IR" sz="1950" dirty="0" smtClean="0">
                <a:cs typeface="B Titr" panose="00000700000000000000" pitchFamily="2" charset="-78"/>
              </a:rPr>
              <a:t>براساس </a:t>
            </a:r>
            <a:r>
              <a:rPr lang="fa-IR" sz="1950" dirty="0">
                <a:cs typeface="B Titr" panose="00000700000000000000" pitchFamily="2" charset="-78"/>
              </a:rPr>
              <a:t>ارتباطات، استخراج </a:t>
            </a:r>
            <a:r>
              <a:rPr lang="fa-IR" sz="1950" dirty="0" smtClean="0">
                <a:cs typeface="B Titr" panose="00000700000000000000" pitchFamily="2" charset="-78"/>
              </a:rPr>
              <a:t>می کند </a:t>
            </a:r>
            <a:r>
              <a:rPr lang="fa-IR" sz="1950" dirty="0">
                <a:cs typeface="B Titr" panose="00000700000000000000" pitchFamily="2" charset="-78"/>
              </a:rPr>
              <a:t>و هم یک روش </a:t>
            </a:r>
            <a:r>
              <a:rPr lang="fa-IR" sz="1950" dirty="0" smtClean="0">
                <a:cs typeface="B Titr" panose="00000700000000000000" pitchFamily="2" charset="-78"/>
              </a:rPr>
              <a:t>مدل سازی است</a:t>
            </a:r>
            <a:r>
              <a:rPr lang="fa-IR" sz="1950" dirty="0">
                <a:cs typeface="B Titr" panose="00000700000000000000" pitchFamily="2" charset="-78"/>
              </a:rPr>
              <a:t>؛ به این معنا که روابط ویژه متغیرها و همچنین ساختار کلی را در یک مدل گرافیکی </a:t>
            </a:r>
            <a:r>
              <a:rPr lang="fa-IR" sz="1950" dirty="0" smtClean="0">
                <a:cs typeface="B Titr" panose="00000700000000000000" pitchFamily="2" charset="-78"/>
              </a:rPr>
              <a:t>نشان می دهد[1].</a:t>
            </a:r>
            <a:endParaRPr lang="en-US" sz="1950" dirty="0">
              <a:cs typeface="B Titr" panose="00000700000000000000" pitchFamily="2" charset="-78"/>
            </a:endParaRPr>
          </a:p>
        </p:txBody>
      </p:sp>
    </p:spTree>
    <p:extLst>
      <p:ext uri="{BB962C8B-B14F-4D97-AF65-F5344CB8AC3E}">
        <p14:creationId xmlns:p14="http://schemas.microsoft.com/office/powerpoint/2010/main" val="1863578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19312" y="6265381"/>
            <a:ext cx="8351812" cy="553998"/>
            <a:chOff x="2371799" y="6214605"/>
            <a:chExt cx="6292008" cy="553998"/>
          </a:xfrm>
        </p:grpSpPr>
        <p:sp>
          <p:nvSpPr>
            <p:cNvPr id="19" name="TextBox 18"/>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0" name="TextBox 19"/>
            <p:cNvSpPr txBox="1"/>
            <p:nvPr/>
          </p:nvSpPr>
          <p:spPr>
            <a:xfrm>
              <a:off x="3414416" y="6308822"/>
              <a:ext cx="985688"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21" name="TextBox 20"/>
            <p:cNvSpPr txBox="1"/>
            <p:nvPr/>
          </p:nvSpPr>
          <p:spPr>
            <a:xfrm>
              <a:off x="4641827" y="6214605"/>
              <a:ext cx="1420581" cy="553998"/>
            </a:xfrm>
            <a:prstGeom prst="rect">
              <a:avLst/>
            </a:prstGeom>
            <a:noFill/>
          </p:spPr>
          <p:txBody>
            <a:bodyPr wrap="none" rtlCol="0">
              <a:spAutoFit/>
            </a:bodyPr>
            <a:lstStyle/>
            <a:p>
              <a:pPr algn="r" rtl="1">
                <a:lnSpc>
                  <a:spcPct val="150000"/>
                </a:lnSpc>
              </a:pPr>
              <a:r>
                <a:rPr lang="fa-IR" sz="2000" dirty="0">
                  <a:solidFill>
                    <a:schemeClr val="bg1">
                      <a:lumMod val="50000"/>
                    </a:schemeClr>
                  </a:solidFill>
                  <a:cs typeface="B Nazanin" panose="00000400000000000000" pitchFamily="2" charset="-78"/>
                </a:rPr>
                <a:t>روش پیشنهادی</a:t>
              </a:r>
              <a:endParaRPr lang="en-US" sz="2000" dirty="0">
                <a:solidFill>
                  <a:schemeClr val="bg1">
                    <a:lumMod val="50000"/>
                  </a:schemeClr>
                </a:solidFill>
                <a:cs typeface="B Nazanin" panose="00000400000000000000" pitchFamily="2" charset="-78"/>
              </a:endParaRPr>
            </a:p>
          </p:txBody>
        </p:sp>
        <p:sp>
          <p:nvSpPr>
            <p:cNvPr id="22" name="TextBox 21"/>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solidFill>
                  <a:cs typeface="B Nazanin" panose="00000400000000000000" pitchFamily="2" charset="-78"/>
                </a:rPr>
                <a:t>توضیح مسئله</a:t>
              </a:r>
              <a:endParaRPr lang="en-US" sz="2000" dirty="0">
                <a:solidFill>
                  <a:schemeClr val="bg1"/>
                </a:solidFill>
                <a:cs typeface="B Nazanin" panose="00000400000000000000" pitchFamily="2" charset="-78"/>
              </a:endParaRPr>
            </a:p>
          </p:txBody>
        </p:sp>
        <p:sp>
          <p:nvSpPr>
            <p:cNvPr id="23" name="TextBox 22"/>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24" name="Chevron 23"/>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5" name="Chevron 24"/>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6" name="Chevron 25"/>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7" name="Chevron 26"/>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sp>
        <p:nvSpPr>
          <p:cNvPr id="30" name="Title 3"/>
          <p:cNvSpPr>
            <a:spLocks noGrp="1"/>
          </p:cNvSpPr>
          <p:nvPr>
            <p:ph type="title"/>
          </p:nvPr>
        </p:nvSpPr>
        <p:spPr>
          <a:xfrm>
            <a:off x="228600" y="21429"/>
            <a:ext cx="8636000" cy="1325563"/>
          </a:xfrm>
        </p:spPr>
        <p:txBody>
          <a:bodyPr>
            <a:normAutofit/>
          </a:bodyPr>
          <a:lstStyle/>
          <a:p>
            <a:pPr algn="r" rtl="1"/>
            <a:r>
              <a:rPr lang="fa-IR" sz="3600" dirty="0">
                <a:cs typeface="B Titr" panose="00000700000000000000" pitchFamily="2" charset="-78"/>
              </a:rPr>
              <a:t>مدلسازی ساختاری تفسیری</a:t>
            </a:r>
            <a:endParaRPr lang="en-US" sz="3400" b="1" dirty="0">
              <a:cs typeface="2  Titr" panose="00000700000000000000" pitchFamily="2" charset="-78"/>
            </a:endParaRPr>
          </a:p>
        </p:txBody>
      </p:sp>
      <p:sp>
        <p:nvSpPr>
          <p:cNvPr id="2" name="Slide Number Placeholder 1"/>
          <p:cNvSpPr>
            <a:spLocks noGrp="1"/>
          </p:cNvSpPr>
          <p:nvPr>
            <p:ph type="sldNum" sz="quarter" idx="12"/>
          </p:nvPr>
        </p:nvSpPr>
        <p:spPr/>
        <p:txBody>
          <a:bodyPr/>
          <a:lstStyle/>
          <a:p>
            <a:fld id="{26909992-41BC-4940-858B-BBD17F8BF7F9}" type="slidenum">
              <a:rPr lang="en-US" smtClean="0"/>
              <a:pPr/>
              <a:t>13</a:t>
            </a:fld>
            <a:endParaRPr lang="en-US"/>
          </a:p>
        </p:txBody>
      </p:sp>
      <p:sp>
        <p:nvSpPr>
          <p:cNvPr id="3" name="Rectangle 2"/>
          <p:cNvSpPr/>
          <p:nvPr/>
        </p:nvSpPr>
        <p:spPr>
          <a:xfrm>
            <a:off x="228600" y="1425565"/>
            <a:ext cx="8810897" cy="4524315"/>
          </a:xfrm>
          <a:prstGeom prst="rect">
            <a:avLst/>
          </a:prstGeom>
        </p:spPr>
        <p:txBody>
          <a:bodyPr wrap="square">
            <a:spAutoFit/>
          </a:bodyPr>
          <a:lstStyle/>
          <a:p>
            <a:pPr algn="just" rtl="1">
              <a:lnSpc>
                <a:spcPct val="200000"/>
              </a:lnSpc>
            </a:pPr>
            <a:r>
              <a:rPr lang="fa-IR" dirty="0">
                <a:cs typeface="B Titr" panose="00000700000000000000" pitchFamily="2" charset="-78"/>
              </a:rPr>
              <a:t>مدلسازی ساختاری تفسیری تأثیر پویای اجزای متفاوت در یک سیستم را مورد بررسی قرار </a:t>
            </a:r>
            <a:r>
              <a:rPr lang="fa-IR" dirty="0" smtClean="0">
                <a:cs typeface="B Titr" panose="00000700000000000000" pitchFamily="2" charset="-78"/>
              </a:rPr>
              <a:t>می دهد و </a:t>
            </a:r>
            <a:r>
              <a:rPr lang="fa-IR" dirty="0">
                <a:cs typeface="B Titr" panose="00000700000000000000" pitchFamily="2" charset="-78"/>
              </a:rPr>
              <a:t>از دید معنایی دارای سه بعد با توجه به هریک از حروف است. بعد تفسیری براساس قضاوت و </a:t>
            </a:r>
            <a:r>
              <a:rPr lang="fa-IR" dirty="0" smtClean="0">
                <a:cs typeface="B Titr" panose="00000700000000000000" pitchFamily="2" charset="-78"/>
              </a:rPr>
              <a:t>نظرات گروهی </a:t>
            </a:r>
            <a:r>
              <a:rPr lang="fa-IR" dirty="0">
                <a:cs typeface="B Titr" panose="00000700000000000000" pitchFamily="2" charset="-78"/>
              </a:rPr>
              <a:t>از خبرگان جهت تصمیمگیری در مورد اینکه آیا و چگونه متغیرها دارای ارتباط درونی هستند.</a:t>
            </a:r>
          </a:p>
          <a:p>
            <a:pPr algn="just" rtl="1">
              <a:lnSpc>
                <a:spcPct val="200000"/>
              </a:lnSpc>
            </a:pPr>
            <a:r>
              <a:rPr lang="fa-IR" dirty="0">
                <a:cs typeface="B Titr" panose="00000700000000000000" pitchFamily="2" charset="-78"/>
              </a:rPr>
              <a:t>بعد ساختار براساس ارتباط </a:t>
            </a:r>
            <a:r>
              <a:rPr lang="fa-IR" dirty="0" smtClean="0">
                <a:cs typeface="B Titr" panose="00000700000000000000" pitchFamily="2" charset="-78"/>
              </a:rPr>
              <a:t>بین </a:t>
            </a:r>
            <a:r>
              <a:rPr lang="fa-IR" dirty="0">
                <a:cs typeface="B Titr" panose="00000700000000000000" pitchFamily="2" charset="-78"/>
              </a:rPr>
              <a:t>متغیرها، کل ساختار را از درون یک سری از متغیرهای </a:t>
            </a:r>
            <a:r>
              <a:rPr lang="fa-IR" dirty="0" smtClean="0">
                <a:cs typeface="B Titr" panose="00000700000000000000" pitchFamily="2" charset="-78"/>
              </a:rPr>
              <a:t>پیچیده بیرون می کشد</a:t>
            </a:r>
            <a:r>
              <a:rPr lang="fa-IR" dirty="0">
                <a:cs typeface="B Titr" panose="00000700000000000000" pitchFamily="2" charset="-78"/>
              </a:rPr>
              <a:t>. بعد مدلسازی که روابط خاص از متغیرها و کل ساختار سیستمی مورد بررسی را </a:t>
            </a:r>
            <a:r>
              <a:rPr lang="fa-IR" dirty="0" smtClean="0">
                <a:cs typeface="B Titr" panose="00000700000000000000" pitchFamily="2" charset="-78"/>
              </a:rPr>
              <a:t>نشان میدهد</a:t>
            </a:r>
            <a:r>
              <a:rPr lang="fa-IR" dirty="0">
                <a:cs typeface="B Titr" panose="00000700000000000000" pitchFamily="2" charset="-78"/>
              </a:rPr>
              <a:t>. به عبارت دیگر، در </a:t>
            </a:r>
            <a:r>
              <a:rPr lang="fa-IR" dirty="0" smtClean="0">
                <a:cs typeface="B Titr" panose="00000700000000000000" pitchFamily="2" charset="-78"/>
              </a:rPr>
              <a:t>مدل سازی </a:t>
            </a:r>
            <a:r>
              <a:rPr lang="fa-IR" dirty="0">
                <a:cs typeface="B Titr" panose="00000700000000000000" pitchFamily="2" charset="-78"/>
              </a:rPr>
              <a:t>ساختاری تفسیری، بعد تفسیری </a:t>
            </a:r>
            <a:r>
              <a:rPr lang="fa-IR" dirty="0" smtClean="0">
                <a:cs typeface="B Titr" panose="00000700000000000000" pitchFamily="2" charset="-78"/>
              </a:rPr>
              <a:t>به عنوان نتیجه ی </a:t>
            </a:r>
            <a:r>
              <a:rPr lang="fa-IR" dirty="0">
                <a:cs typeface="B Titr" panose="00000700000000000000" pitchFamily="2" charset="-78"/>
              </a:rPr>
              <a:t>قضاوت، </a:t>
            </a:r>
            <a:r>
              <a:rPr lang="fa-IR" dirty="0" smtClean="0">
                <a:cs typeface="B Titr" panose="00000700000000000000" pitchFamily="2" charset="-78"/>
              </a:rPr>
              <a:t>بعد ساختار به عنوان </a:t>
            </a:r>
            <a:r>
              <a:rPr lang="fa-IR" dirty="0">
                <a:cs typeface="B Titr" panose="00000700000000000000" pitchFamily="2" charset="-78"/>
              </a:rPr>
              <a:t>خروجی نتایج یک سری از متغیرها، بعد مدلسازی، </a:t>
            </a:r>
            <a:r>
              <a:rPr lang="fa-IR" dirty="0" smtClean="0">
                <a:cs typeface="B Titr" panose="00000700000000000000" pitchFamily="2" charset="-78"/>
              </a:rPr>
              <a:t>به عنوان </a:t>
            </a:r>
            <a:r>
              <a:rPr lang="fa-IR" dirty="0">
                <a:cs typeface="B Titr" panose="00000700000000000000" pitchFamily="2" charset="-78"/>
              </a:rPr>
              <a:t>نمودار نمایشی از </a:t>
            </a:r>
            <a:r>
              <a:rPr lang="fa-IR" dirty="0" smtClean="0">
                <a:cs typeface="B Titr" panose="00000700000000000000" pitchFamily="2" charset="-78"/>
              </a:rPr>
              <a:t>ارتباط خاص </a:t>
            </a:r>
            <a:r>
              <a:rPr lang="fa-IR" dirty="0">
                <a:cs typeface="B Titr" panose="00000700000000000000" pitchFamily="2" charset="-78"/>
              </a:rPr>
              <a:t>ساختار کلی است. این تجزیهوتحلیل بهصورت یکروند </a:t>
            </a:r>
            <a:r>
              <a:rPr lang="fa-IR" dirty="0" smtClean="0">
                <a:cs typeface="B Titr" panose="00000700000000000000" pitchFamily="2" charset="-78"/>
              </a:rPr>
              <a:t>مرحله ای </a:t>
            </a:r>
            <a:r>
              <a:rPr lang="fa-IR" dirty="0">
                <a:cs typeface="B Titr" panose="00000700000000000000" pitchFamily="2" charset="-78"/>
              </a:rPr>
              <a:t>هدایت </a:t>
            </a:r>
            <a:r>
              <a:rPr lang="fa-IR" dirty="0" smtClean="0">
                <a:cs typeface="B Titr" panose="00000700000000000000" pitchFamily="2" charset="-78"/>
              </a:rPr>
              <a:t>می شود</a:t>
            </a:r>
            <a:r>
              <a:rPr lang="fa-IR" dirty="0">
                <a:cs typeface="B Titr" panose="00000700000000000000" pitchFamily="2" charset="-78"/>
              </a:rPr>
              <a:t>.</a:t>
            </a:r>
            <a:endParaRPr lang="en-US" dirty="0">
              <a:cs typeface="B Titr" panose="00000700000000000000" pitchFamily="2" charset="-78"/>
            </a:endParaRPr>
          </a:p>
        </p:txBody>
      </p:sp>
    </p:spTree>
    <p:extLst>
      <p:ext uri="{BB962C8B-B14F-4D97-AF65-F5344CB8AC3E}">
        <p14:creationId xmlns:p14="http://schemas.microsoft.com/office/powerpoint/2010/main" val="3243774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7C3F8B-B015-41E8-8DEB-A229E5EFA206}"/>
              </a:ext>
            </a:extLst>
          </p:cNvPr>
          <p:cNvSpPr>
            <a:spLocks noGrp="1"/>
          </p:cNvSpPr>
          <p:nvPr>
            <p:ph type="sldNum" sz="quarter" idx="12"/>
          </p:nvPr>
        </p:nvSpPr>
        <p:spPr/>
        <p:txBody>
          <a:bodyPr/>
          <a:lstStyle/>
          <a:p>
            <a:fld id="{26909992-41BC-4940-858B-BBD17F8BF7F9}" type="slidenum">
              <a:rPr lang="en-US" smtClean="0"/>
              <a:pPr/>
              <a:t>14</a:t>
            </a:fld>
            <a:endParaRPr lang="en-US"/>
          </a:p>
        </p:txBody>
      </p:sp>
      <p:sp>
        <p:nvSpPr>
          <p:cNvPr id="4" name="Title 3">
            <a:extLst>
              <a:ext uri="{FF2B5EF4-FFF2-40B4-BE49-F238E27FC236}">
                <a16:creationId xmlns:a16="http://schemas.microsoft.com/office/drawing/2014/main" id="{6652F969-8DE9-4C7B-9993-2D9F2B1732F5}"/>
              </a:ext>
            </a:extLst>
          </p:cNvPr>
          <p:cNvSpPr>
            <a:spLocks noGrp="1"/>
          </p:cNvSpPr>
          <p:nvPr>
            <p:ph type="title"/>
          </p:nvPr>
        </p:nvSpPr>
        <p:spPr>
          <a:xfrm>
            <a:off x="228600" y="21429"/>
            <a:ext cx="8636000" cy="1325563"/>
          </a:xfrm>
        </p:spPr>
        <p:txBody>
          <a:bodyPr/>
          <a:lstStyle/>
          <a:p>
            <a:pPr algn="r" rtl="1"/>
            <a:r>
              <a:rPr lang="fa-IR" dirty="0">
                <a:cs typeface="B Titr" panose="00000700000000000000" pitchFamily="2" charset="-78"/>
              </a:rPr>
              <a:t>مدلسازی ساختاری تفسیری</a:t>
            </a:r>
            <a:endParaRPr lang="en-US" dirty="0"/>
          </a:p>
        </p:txBody>
      </p:sp>
      <p:sp>
        <p:nvSpPr>
          <p:cNvPr id="6" name="Rectangle 5"/>
          <p:cNvSpPr/>
          <p:nvPr/>
        </p:nvSpPr>
        <p:spPr>
          <a:xfrm>
            <a:off x="608874" y="1753040"/>
            <a:ext cx="8255726" cy="3708708"/>
          </a:xfrm>
          <a:prstGeom prst="rect">
            <a:avLst/>
          </a:prstGeom>
        </p:spPr>
        <p:txBody>
          <a:bodyPr wrap="square">
            <a:spAutoFit/>
          </a:bodyPr>
          <a:lstStyle/>
          <a:p>
            <a:pPr algn="just" rtl="1">
              <a:lnSpc>
                <a:spcPct val="200000"/>
              </a:lnSpc>
            </a:pPr>
            <a:r>
              <a:rPr lang="fa-IR" sz="2000" dirty="0" smtClean="0">
                <a:cs typeface="B Titr" panose="00000700000000000000" pitchFamily="2" charset="-78"/>
              </a:rPr>
              <a:t>مدل سازی </a:t>
            </a:r>
            <a:r>
              <a:rPr lang="fa-IR" sz="2000" dirty="0">
                <a:cs typeface="B Titr" panose="00000700000000000000" pitchFamily="2" charset="-78"/>
              </a:rPr>
              <a:t>تفسیری </a:t>
            </a:r>
            <a:r>
              <a:rPr lang="fa-IR" sz="2000" dirty="0">
                <a:latin typeface="Times New Roman" panose="02020603050405020304" pitchFamily="18" charset="0"/>
                <a:cs typeface="B Titr" panose="00000700000000000000" pitchFamily="2" charset="-78"/>
              </a:rPr>
              <a:t>- ساختاری یک فرایند متعامل است که در آن </a:t>
            </a:r>
            <a:r>
              <a:rPr lang="fa-IR" sz="2000" dirty="0" smtClean="0">
                <a:latin typeface="Times New Roman" panose="02020603050405020304" pitchFamily="18" charset="0"/>
                <a:cs typeface="B Titr" panose="00000700000000000000" pitchFamily="2" charset="-78"/>
              </a:rPr>
              <a:t>مجموعه ای </a:t>
            </a:r>
            <a:r>
              <a:rPr lang="fa-IR" sz="2000" dirty="0">
                <a:latin typeface="Times New Roman" panose="02020603050405020304" pitchFamily="18" charset="0"/>
                <a:cs typeface="B Titr" panose="00000700000000000000" pitchFamily="2" charset="-78"/>
              </a:rPr>
              <a:t>از عناصر مختلف و مرتبط با همدیگر در </a:t>
            </a:r>
            <a:r>
              <a:rPr lang="fa-IR" sz="2000" dirty="0" smtClean="0">
                <a:latin typeface="Times New Roman" panose="02020603050405020304" pitchFamily="18" charset="0"/>
                <a:cs typeface="B Titr" panose="00000700000000000000" pitchFamily="2" charset="-78"/>
              </a:rPr>
              <a:t>یک </a:t>
            </a:r>
            <a:r>
              <a:rPr lang="fa-IR" sz="2000" dirty="0" smtClean="0">
                <a:cs typeface="B Titr" panose="00000700000000000000" pitchFamily="2" charset="-78"/>
              </a:rPr>
              <a:t>مدل </a:t>
            </a:r>
            <a:r>
              <a:rPr lang="fa-IR" sz="2000" dirty="0">
                <a:cs typeface="B Titr" panose="00000700000000000000" pitchFamily="2" charset="-78"/>
              </a:rPr>
              <a:t>سیستماتیکی جامع ساختاردهی </a:t>
            </a:r>
            <a:r>
              <a:rPr lang="fa-IR" sz="2000" dirty="0" smtClean="0">
                <a:cs typeface="B Titr" panose="00000700000000000000" pitchFamily="2" charset="-78"/>
              </a:rPr>
              <a:t>می شوند</a:t>
            </a:r>
            <a:r>
              <a:rPr lang="fa-IR" sz="2000" dirty="0">
                <a:cs typeface="B Titr" panose="00000700000000000000" pitchFamily="2" charset="-78"/>
              </a:rPr>
              <a:t>. </a:t>
            </a:r>
            <a:r>
              <a:rPr lang="fa-IR" sz="2000" dirty="0" smtClean="0">
                <a:cs typeface="B Titr" panose="00000700000000000000" pitchFamily="2" charset="-78"/>
              </a:rPr>
              <a:t>مدلسازی </a:t>
            </a:r>
            <a:r>
              <a:rPr lang="fa-IR" sz="2000" dirty="0">
                <a:cs typeface="B Titr" panose="00000700000000000000" pitchFamily="2" charset="-78"/>
              </a:rPr>
              <a:t>ساختاری تفسیری در تشخیص روابط درونی متغیرها کمک </a:t>
            </a:r>
            <a:r>
              <a:rPr lang="fa-IR" sz="2000" dirty="0" smtClean="0">
                <a:cs typeface="B Titr" panose="00000700000000000000" pitchFamily="2" charset="-78"/>
              </a:rPr>
              <a:t>می کند </a:t>
            </a:r>
            <a:r>
              <a:rPr lang="fa-IR" sz="2000" dirty="0">
                <a:cs typeface="B Titr" panose="00000700000000000000" pitchFamily="2" charset="-78"/>
              </a:rPr>
              <a:t>و </a:t>
            </a:r>
            <a:r>
              <a:rPr lang="fa-IR" sz="2000" dirty="0" smtClean="0">
                <a:cs typeface="B Titr" panose="00000700000000000000" pitchFamily="2" charset="-78"/>
              </a:rPr>
              <a:t>یک تکنیک </a:t>
            </a:r>
            <a:r>
              <a:rPr lang="fa-IR" sz="2000" dirty="0">
                <a:cs typeface="B Titr" panose="00000700000000000000" pitchFamily="2" charset="-78"/>
              </a:rPr>
              <a:t>مناسب برای تجزیه و تحلیل تأثیر یک متغیر بر متغیرهای دیگر است. همچنین </a:t>
            </a:r>
            <a:r>
              <a:rPr lang="fa-IR" sz="2000" dirty="0" smtClean="0">
                <a:cs typeface="B Titr" panose="00000700000000000000" pitchFamily="2" charset="-78"/>
              </a:rPr>
              <a:t>مدل سازی ساختاری </a:t>
            </a:r>
            <a:r>
              <a:rPr lang="fa-IR" sz="2000" dirty="0">
                <a:cs typeface="B Titr" panose="00000700000000000000" pitchFamily="2" charset="-78"/>
              </a:rPr>
              <a:t>تفسیری </a:t>
            </a:r>
            <a:r>
              <a:rPr lang="fa-IR" sz="2000" dirty="0" smtClean="0">
                <a:cs typeface="B Titr" panose="00000700000000000000" pitchFamily="2" charset="-78"/>
              </a:rPr>
              <a:t>می تواند </a:t>
            </a:r>
            <a:r>
              <a:rPr lang="fa-IR" sz="2000" dirty="0">
                <a:cs typeface="B Titr" panose="00000700000000000000" pitchFamily="2" charset="-78"/>
              </a:rPr>
              <a:t>به </a:t>
            </a:r>
            <a:r>
              <a:rPr lang="fa-IR" sz="2000" dirty="0" smtClean="0">
                <a:cs typeface="B Titr" panose="00000700000000000000" pitchFamily="2" charset="-78"/>
              </a:rPr>
              <a:t>اولویت بندی </a:t>
            </a:r>
            <a:r>
              <a:rPr lang="fa-IR" sz="2000" dirty="0">
                <a:cs typeface="B Titr" panose="00000700000000000000" pitchFamily="2" charset="-78"/>
              </a:rPr>
              <a:t>و تعیین سطح عناصر یک سیستم اقدام کند که کمک </a:t>
            </a:r>
            <a:r>
              <a:rPr lang="fa-IR" sz="2000" dirty="0" smtClean="0">
                <a:cs typeface="B Titr" panose="00000700000000000000" pitchFamily="2" charset="-78"/>
              </a:rPr>
              <a:t>بسیار شایانی </a:t>
            </a:r>
            <a:r>
              <a:rPr lang="fa-IR" sz="2000" dirty="0">
                <a:cs typeface="B Titr" panose="00000700000000000000" pitchFamily="2" charset="-78"/>
              </a:rPr>
              <a:t>به مدیران برای اجرای بهتر مدل </a:t>
            </a:r>
            <a:r>
              <a:rPr lang="fa-IR" sz="2000" dirty="0" smtClean="0">
                <a:cs typeface="B Titr" panose="00000700000000000000" pitchFamily="2" charset="-78"/>
              </a:rPr>
              <a:t>طراحی شده می کند[</a:t>
            </a:r>
            <a:r>
              <a:rPr lang="fa-IR" sz="2000" dirty="0">
                <a:cs typeface="B Titr" panose="00000700000000000000" pitchFamily="2" charset="-78"/>
              </a:rPr>
              <a:t>21</a:t>
            </a:r>
            <a:r>
              <a:rPr lang="fa-IR" sz="2000" dirty="0" smtClean="0">
                <a:cs typeface="B Titr" panose="00000700000000000000" pitchFamily="2" charset="-78"/>
              </a:rPr>
              <a:t>]</a:t>
            </a:r>
            <a:endParaRPr lang="en-US" sz="2000" dirty="0">
              <a:cs typeface="B Titr" panose="00000700000000000000" pitchFamily="2" charset="-78"/>
            </a:endParaRPr>
          </a:p>
        </p:txBody>
      </p:sp>
    </p:spTree>
    <p:extLst>
      <p:ext uri="{BB962C8B-B14F-4D97-AF65-F5344CB8AC3E}">
        <p14:creationId xmlns:p14="http://schemas.microsoft.com/office/powerpoint/2010/main" val="3016392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19312" y="6265381"/>
            <a:ext cx="8351812" cy="525105"/>
            <a:chOff x="2371799" y="6214605"/>
            <a:chExt cx="6292008" cy="525105"/>
          </a:xfrm>
        </p:grpSpPr>
        <p:sp>
          <p:nvSpPr>
            <p:cNvPr id="19" name="TextBox 18"/>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0" name="TextBox 19"/>
            <p:cNvSpPr txBox="1"/>
            <p:nvPr/>
          </p:nvSpPr>
          <p:spPr>
            <a:xfrm>
              <a:off x="3414416" y="6308822"/>
              <a:ext cx="985688"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21" name="TextBox 20"/>
            <p:cNvSpPr txBox="1"/>
            <p:nvPr/>
          </p:nvSpPr>
          <p:spPr>
            <a:xfrm>
              <a:off x="4992184" y="6214605"/>
              <a:ext cx="1070224" cy="515526"/>
            </a:xfrm>
            <a:prstGeom prst="rect">
              <a:avLst/>
            </a:prstGeom>
            <a:noFill/>
          </p:spPr>
          <p:txBody>
            <a:bodyPr wrap="none" rtlCol="0">
              <a:spAutoFit/>
            </a:bodyPr>
            <a:lstStyle/>
            <a:p>
              <a:pPr algn="r" rtl="1">
                <a:lnSpc>
                  <a:spcPct val="150000"/>
                </a:lnSpc>
              </a:pPr>
              <a:r>
                <a:rPr lang="fa-IR" sz="2000" dirty="0">
                  <a:solidFill>
                    <a:schemeClr val="bg1"/>
                  </a:solidFill>
                  <a:cs typeface="B Nazanin" panose="00000400000000000000" pitchFamily="2" charset="-78"/>
                </a:rPr>
                <a:t>روش پیشنهادی</a:t>
              </a:r>
              <a:endParaRPr lang="en-US" sz="2000" dirty="0">
                <a:solidFill>
                  <a:schemeClr val="bg1"/>
                </a:solidFill>
                <a:cs typeface="B Nazanin" panose="00000400000000000000" pitchFamily="2" charset="-78"/>
              </a:endParaRPr>
            </a:p>
          </p:txBody>
        </p:sp>
        <p:sp>
          <p:nvSpPr>
            <p:cNvPr id="22" name="TextBox 21"/>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توضیح مسئله</a:t>
              </a:r>
              <a:endParaRPr lang="en-US" sz="2000" dirty="0">
                <a:solidFill>
                  <a:schemeClr val="bg1">
                    <a:lumMod val="50000"/>
                  </a:schemeClr>
                </a:solidFill>
                <a:cs typeface="B Nazanin" panose="00000400000000000000" pitchFamily="2" charset="-78"/>
              </a:endParaRPr>
            </a:p>
          </p:txBody>
        </p:sp>
        <p:sp>
          <p:nvSpPr>
            <p:cNvPr id="23" name="TextBox 22"/>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24" name="Chevron 23"/>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5" name="Chevron 24"/>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6" name="Chevron 25"/>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7" name="Chevron 26"/>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sp>
        <p:nvSpPr>
          <p:cNvPr id="30" name="Title 3"/>
          <p:cNvSpPr>
            <a:spLocks noGrp="1"/>
          </p:cNvSpPr>
          <p:nvPr>
            <p:ph type="title"/>
          </p:nvPr>
        </p:nvSpPr>
        <p:spPr>
          <a:xfrm>
            <a:off x="228600" y="21429"/>
            <a:ext cx="8636000" cy="1325563"/>
          </a:xfrm>
        </p:spPr>
        <p:txBody>
          <a:bodyPr>
            <a:normAutofit/>
          </a:bodyPr>
          <a:lstStyle/>
          <a:p>
            <a:pPr algn="r" rtl="1"/>
            <a:r>
              <a:rPr lang="fa-IR" sz="3600" b="1" dirty="0">
                <a:cs typeface="2  Titr" panose="00000700000000000000" pitchFamily="2" charset="-78"/>
              </a:rPr>
              <a:t>اهداف </a:t>
            </a:r>
            <a:r>
              <a:rPr lang="fa-IR" sz="3600" b="1" dirty="0" smtClean="0">
                <a:cs typeface="2  Titr" panose="00000700000000000000" pitchFamily="2" charset="-78"/>
              </a:rPr>
              <a:t>تحقیق </a:t>
            </a:r>
            <a:endParaRPr lang="en-US" sz="3600" dirty="0">
              <a:cs typeface="2  Titr" panose="00000700000000000000" pitchFamily="2" charset="-78"/>
            </a:endParaRPr>
          </a:p>
        </p:txBody>
      </p:sp>
      <p:sp>
        <p:nvSpPr>
          <p:cNvPr id="2" name="Slide Number Placeholder 1"/>
          <p:cNvSpPr>
            <a:spLocks noGrp="1"/>
          </p:cNvSpPr>
          <p:nvPr>
            <p:ph type="sldNum" sz="quarter" idx="12"/>
          </p:nvPr>
        </p:nvSpPr>
        <p:spPr/>
        <p:txBody>
          <a:bodyPr/>
          <a:lstStyle/>
          <a:p>
            <a:fld id="{26909992-41BC-4940-858B-BBD17F8BF7F9}" type="slidenum">
              <a:rPr lang="en-US" smtClean="0"/>
              <a:pPr/>
              <a:t>15</a:t>
            </a:fld>
            <a:endParaRPr lang="en-US"/>
          </a:p>
        </p:txBody>
      </p:sp>
      <p:sp>
        <p:nvSpPr>
          <p:cNvPr id="3" name="Rectangle 2"/>
          <p:cNvSpPr/>
          <p:nvPr/>
        </p:nvSpPr>
        <p:spPr>
          <a:xfrm>
            <a:off x="742116" y="1478195"/>
            <a:ext cx="8122484" cy="2823850"/>
          </a:xfrm>
          <a:prstGeom prst="rect">
            <a:avLst/>
          </a:prstGeom>
        </p:spPr>
        <p:txBody>
          <a:bodyPr wrap="square">
            <a:spAutoFit/>
          </a:bodyPr>
          <a:lstStyle/>
          <a:p>
            <a:pPr algn="just" rtl="1">
              <a:lnSpc>
                <a:spcPct val="150000"/>
              </a:lnSpc>
            </a:pPr>
            <a:r>
              <a:rPr lang="fa-IR" sz="2000" dirty="0">
                <a:cs typeface="B Titr" panose="00000700000000000000" pitchFamily="2" charset="-78"/>
              </a:rPr>
              <a:t>در این تحقیق ضروری دانسته شد که </a:t>
            </a:r>
            <a:r>
              <a:rPr lang="fa-IR" sz="2000" dirty="0" smtClean="0">
                <a:cs typeface="B Titr" panose="00000700000000000000" pitchFamily="2" charset="-78"/>
              </a:rPr>
              <a:t>تورش های </a:t>
            </a:r>
            <a:r>
              <a:rPr lang="fa-IR" sz="2000" dirty="0">
                <a:cs typeface="B Titr" panose="00000700000000000000" pitchFamily="2" charset="-78"/>
              </a:rPr>
              <a:t>رفتاری موثر بر </a:t>
            </a:r>
            <a:r>
              <a:rPr lang="fa-IR" sz="2000" dirty="0" smtClean="0">
                <a:cs typeface="B Titr" panose="00000700000000000000" pitchFamily="2" charset="-78"/>
              </a:rPr>
              <a:t>تصمیم گیری </a:t>
            </a:r>
            <a:r>
              <a:rPr lang="fa-IR" sz="2000" dirty="0">
                <a:cs typeface="B Titr" panose="00000700000000000000" pitchFamily="2" charset="-78"/>
              </a:rPr>
              <a:t>سهامداران </a:t>
            </a:r>
            <a:r>
              <a:rPr lang="fa-IR" sz="2000" dirty="0" smtClean="0">
                <a:cs typeface="B Titr" panose="00000700000000000000" pitchFamily="2" charset="-78"/>
              </a:rPr>
              <a:t>با استفاده از </a:t>
            </a:r>
            <a:r>
              <a:rPr lang="fa-IR" sz="2000" dirty="0">
                <a:cs typeface="B Titr" panose="00000700000000000000" pitchFamily="2" charset="-78"/>
              </a:rPr>
              <a:t>مدلسازی ساختاری تفسیری مدلسازی شوند.</a:t>
            </a:r>
          </a:p>
          <a:p>
            <a:pPr algn="just" rtl="1">
              <a:lnSpc>
                <a:spcPct val="150000"/>
              </a:lnSpc>
            </a:pPr>
            <a:r>
              <a:rPr lang="fa-IR" sz="2000" dirty="0" smtClean="0">
                <a:cs typeface="B Titr" panose="00000700000000000000" pitchFamily="2" charset="-78"/>
              </a:rPr>
              <a:t>به </a:t>
            </a:r>
            <a:r>
              <a:rPr lang="fa-IR" sz="2000" dirty="0">
                <a:cs typeface="B Titr" panose="00000700000000000000" pitchFamily="2" charset="-78"/>
              </a:rPr>
              <a:t>طورکلی مزایای عمده این روش مدلسازی </a:t>
            </a:r>
            <a:r>
              <a:rPr lang="fa-IR" sz="2000" dirty="0" smtClean="0">
                <a:cs typeface="B Titr" panose="00000700000000000000" pitchFamily="2" charset="-78"/>
              </a:rPr>
              <a:t>شامل[2]</a:t>
            </a:r>
            <a:endParaRPr lang="fa-IR" sz="2000" dirty="0">
              <a:cs typeface="B Titr" panose="00000700000000000000" pitchFamily="2" charset="-78"/>
            </a:endParaRPr>
          </a:p>
          <a:p>
            <a:pPr algn="just" rtl="1">
              <a:lnSpc>
                <a:spcPct val="150000"/>
              </a:lnSpc>
            </a:pPr>
            <a:r>
              <a:rPr lang="fa-IR" sz="2000" dirty="0">
                <a:latin typeface="Wingdings" panose="05000000000000000000" pitchFamily="2" charset="2"/>
                <a:cs typeface="B Titr" panose="00000700000000000000" pitchFamily="2" charset="-78"/>
              </a:rPr>
              <a:t> قابل درک برای طیف گستردهی کاربران،</a:t>
            </a:r>
          </a:p>
          <a:p>
            <a:pPr algn="just" rtl="1">
              <a:lnSpc>
                <a:spcPct val="150000"/>
              </a:lnSpc>
            </a:pPr>
            <a:r>
              <a:rPr lang="fa-IR" sz="2000" dirty="0">
                <a:latin typeface="Wingdings" panose="05000000000000000000" pitchFamily="2" charset="2"/>
                <a:cs typeface="B Titr" panose="00000700000000000000" pitchFamily="2" charset="-78"/>
              </a:rPr>
              <a:t> ابزاری جهت یکپارچه سازی ادراکات مختلف خبرگان،</a:t>
            </a:r>
          </a:p>
          <a:p>
            <a:pPr algn="just" rtl="1">
              <a:lnSpc>
                <a:spcPct val="150000"/>
              </a:lnSpc>
            </a:pPr>
            <a:r>
              <a:rPr lang="fa-IR" sz="2000" dirty="0">
                <a:latin typeface="Wingdings" panose="05000000000000000000" pitchFamily="2" charset="2"/>
                <a:cs typeface="B Titr" panose="00000700000000000000" pitchFamily="2" charset="-78"/>
              </a:rPr>
              <a:t> قابلیت کاربرد آن در مطالعه سیستمهای پیچیده و متنوع </a:t>
            </a:r>
            <a:r>
              <a:rPr lang="fa-IR" sz="2000" dirty="0">
                <a:latin typeface="Times New Roman" panose="02020603050405020304" pitchFamily="18" charset="0"/>
                <a:cs typeface="B Titr" panose="00000700000000000000" pitchFamily="2" charset="-78"/>
              </a:rPr>
              <a:t>.</a:t>
            </a:r>
            <a:endParaRPr lang="en-US" sz="2000" dirty="0">
              <a:cs typeface="B Titr" panose="00000700000000000000" pitchFamily="2" charset="-78"/>
            </a:endParaRPr>
          </a:p>
        </p:txBody>
      </p:sp>
      <p:sp>
        <p:nvSpPr>
          <p:cNvPr id="5" name="Rectangle 4"/>
          <p:cNvSpPr/>
          <p:nvPr/>
        </p:nvSpPr>
        <p:spPr>
          <a:xfrm>
            <a:off x="648282" y="4567191"/>
            <a:ext cx="7796636" cy="1338828"/>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rtl="1">
              <a:lnSpc>
                <a:spcPct val="150000"/>
              </a:lnSpc>
            </a:pPr>
            <a:r>
              <a:rPr lang="fa-IR" dirty="0">
                <a:solidFill>
                  <a:srgbClr val="5B0909"/>
                </a:solidFill>
                <a:cs typeface="B Titr" panose="00000700000000000000" pitchFamily="2" charset="-78"/>
              </a:rPr>
              <a:t>همچنین ممکن است متغیرهای زیادی برای یک مسئله یا یک موضوع وجود داشته باشد </a:t>
            </a:r>
            <a:r>
              <a:rPr lang="fa-IR" dirty="0" smtClean="0">
                <a:solidFill>
                  <a:srgbClr val="5B0909"/>
                </a:solidFill>
                <a:cs typeface="B Titr" panose="00000700000000000000" pitchFamily="2" charset="-78"/>
              </a:rPr>
              <a:t>به طوریکه افزایش </a:t>
            </a:r>
            <a:r>
              <a:rPr lang="fa-IR" dirty="0">
                <a:solidFill>
                  <a:srgbClr val="5B0909"/>
                </a:solidFill>
                <a:cs typeface="B Titr" panose="00000700000000000000" pitchFamily="2" charset="-78"/>
              </a:rPr>
              <a:t>تعداد متغیرها برای یک مسئله یا موضوع، افزایش پیچیدگی روش تحقیق </a:t>
            </a:r>
            <a:r>
              <a:rPr lang="fa-IR" dirty="0" smtClean="0">
                <a:solidFill>
                  <a:srgbClr val="5B0909"/>
                </a:solidFill>
                <a:cs typeface="B Titr" panose="00000700000000000000" pitchFamily="2" charset="-78"/>
              </a:rPr>
              <a:t>مدل سازی ساختاری تفسیری </a:t>
            </a:r>
            <a:r>
              <a:rPr lang="fa-IR" dirty="0">
                <a:solidFill>
                  <a:srgbClr val="5B0909"/>
                </a:solidFill>
                <a:cs typeface="B Titr" panose="00000700000000000000" pitchFamily="2" charset="-78"/>
              </a:rPr>
              <a:t>را در پی دارد که از معایب آن </a:t>
            </a:r>
            <a:r>
              <a:rPr lang="fa-IR" dirty="0" smtClean="0">
                <a:solidFill>
                  <a:srgbClr val="5B0909"/>
                </a:solidFill>
                <a:cs typeface="B Titr" panose="00000700000000000000" pitchFamily="2" charset="-78"/>
              </a:rPr>
              <a:t>به شمار </a:t>
            </a:r>
            <a:r>
              <a:rPr lang="fa-IR" dirty="0">
                <a:solidFill>
                  <a:srgbClr val="5B0909"/>
                </a:solidFill>
                <a:cs typeface="B Titr" panose="00000700000000000000" pitchFamily="2" charset="-78"/>
              </a:rPr>
              <a:t>میرود.</a:t>
            </a:r>
            <a:endParaRPr lang="en-US" dirty="0">
              <a:solidFill>
                <a:srgbClr val="5B0909"/>
              </a:solidFill>
              <a:cs typeface="B Titr" panose="00000700000000000000" pitchFamily="2" charset="-78"/>
            </a:endParaRPr>
          </a:p>
        </p:txBody>
      </p:sp>
    </p:spTree>
    <p:extLst>
      <p:ext uri="{BB962C8B-B14F-4D97-AF65-F5344CB8AC3E}">
        <p14:creationId xmlns:p14="http://schemas.microsoft.com/office/powerpoint/2010/main" val="1469095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18057" y="1503815"/>
            <a:ext cx="4732602" cy="4338219"/>
          </a:xfrm>
          <a:prstGeom prst="rect">
            <a:avLst/>
          </a:prstGeom>
        </p:spPr>
      </p:pic>
      <p:grpSp>
        <p:nvGrpSpPr>
          <p:cNvPr id="18" name="Group 17"/>
          <p:cNvGrpSpPr/>
          <p:nvPr/>
        </p:nvGrpSpPr>
        <p:grpSpPr>
          <a:xfrm>
            <a:off x="319312" y="6265381"/>
            <a:ext cx="8351812" cy="525105"/>
            <a:chOff x="2371799" y="6214605"/>
            <a:chExt cx="6292008" cy="525105"/>
          </a:xfrm>
        </p:grpSpPr>
        <p:sp>
          <p:nvSpPr>
            <p:cNvPr id="19" name="TextBox 18"/>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0" name="TextBox 19"/>
            <p:cNvSpPr txBox="1"/>
            <p:nvPr/>
          </p:nvSpPr>
          <p:spPr>
            <a:xfrm>
              <a:off x="3414416" y="6308822"/>
              <a:ext cx="985688"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21" name="TextBox 20"/>
            <p:cNvSpPr txBox="1"/>
            <p:nvPr/>
          </p:nvSpPr>
          <p:spPr>
            <a:xfrm>
              <a:off x="4992184" y="6214605"/>
              <a:ext cx="1070224" cy="515526"/>
            </a:xfrm>
            <a:prstGeom prst="rect">
              <a:avLst/>
            </a:prstGeom>
            <a:noFill/>
          </p:spPr>
          <p:txBody>
            <a:bodyPr wrap="none" rtlCol="0">
              <a:spAutoFit/>
            </a:bodyPr>
            <a:lstStyle/>
            <a:p>
              <a:pPr algn="r" rtl="1">
                <a:lnSpc>
                  <a:spcPct val="150000"/>
                </a:lnSpc>
              </a:pPr>
              <a:r>
                <a:rPr lang="fa-IR" sz="2000" dirty="0">
                  <a:solidFill>
                    <a:schemeClr val="bg1"/>
                  </a:solidFill>
                  <a:cs typeface="B Nazanin" panose="00000400000000000000" pitchFamily="2" charset="-78"/>
                </a:rPr>
                <a:t>روش پیشنهادی</a:t>
              </a:r>
              <a:endParaRPr lang="en-US" sz="2000" dirty="0">
                <a:solidFill>
                  <a:schemeClr val="bg1"/>
                </a:solidFill>
                <a:cs typeface="B Nazanin" panose="00000400000000000000" pitchFamily="2" charset="-78"/>
              </a:endParaRPr>
            </a:p>
          </p:txBody>
        </p:sp>
        <p:sp>
          <p:nvSpPr>
            <p:cNvPr id="22" name="TextBox 21"/>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توضیح مسئله</a:t>
              </a:r>
              <a:endParaRPr lang="en-US" sz="2000" dirty="0">
                <a:solidFill>
                  <a:schemeClr val="bg1">
                    <a:lumMod val="50000"/>
                  </a:schemeClr>
                </a:solidFill>
                <a:cs typeface="B Nazanin" panose="00000400000000000000" pitchFamily="2" charset="-78"/>
              </a:endParaRPr>
            </a:p>
          </p:txBody>
        </p:sp>
        <p:sp>
          <p:nvSpPr>
            <p:cNvPr id="23" name="TextBox 22"/>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24" name="Chevron 23"/>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5" name="Chevron 24"/>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6" name="Chevron 25"/>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7" name="Chevron 26"/>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sp>
        <p:nvSpPr>
          <p:cNvPr id="30" name="Title 3"/>
          <p:cNvSpPr>
            <a:spLocks noGrp="1"/>
          </p:cNvSpPr>
          <p:nvPr>
            <p:ph type="title"/>
          </p:nvPr>
        </p:nvSpPr>
        <p:spPr>
          <a:xfrm>
            <a:off x="228600" y="21429"/>
            <a:ext cx="8636000" cy="1325563"/>
          </a:xfrm>
        </p:spPr>
        <p:txBody>
          <a:bodyPr>
            <a:normAutofit/>
          </a:bodyPr>
          <a:lstStyle/>
          <a:p>
            <a:pPr algn="r" rtl="1"/>
            <a:r>
              <a:rPr lang="fa-IR" sz="3400" b="1" dirty="0">
                <a:cs typeface="B Titr" panose="00000700000000000000" pitchFamily="2" charset="-78"/>
              </a:rPr>
              <a:t>مراحل اجرای روش مدلسازی ساختاری تفسیری</a:t>
            </a:r>
            <a:endParaRPr lang="en-US" sz="3400" dirty="0">
              <a:cs typeface="B Titr" panose="00000700000000000000" pitchFamily="2" charset="-78"/>
            </a:endParaRPr>
          </a:p>
        </p:txBody>
      </p:sp>
      <p:sp>
        <p:nvSpPr>
          <p:cNvPr id="2" name="Slide Number Placeholder 1"/>
          <p:cNvSpPr>
            <a:spLocks noGrp="1"/>
          </p:cNvSpPr>
          <p:nvPr>
            <p:ph type="sldNum" sz="quarter" idx="12"/>
          </p:nvPr>
        </p:nvSpPr>
        <p:spPr/>
        <p:txBody>
          <a:bodyPr/>
          <a:lstStyle/>
          <a:p>
            <a:fld id="{26909992-41BC-4940-858B-BBD17F8BF7F9}" type="slidenum">
              <a:rPr lang="en-US" smtClean="0"/>
              <a:pPr/>
              <a:t>16</a:t>
            </a:fld>
            <a:endParaRPr lang="en-US"/>
          </a:p>
        </p:txBody>
      </p:sp>
      <p:sp>
        <p:nvSpPr>
          <p:cNvPr id="7" name="Rectangle 6"/>
          <p:cNvSpPr/>
          <p:nvPr/>
        </p:nvSpPr>
        <p:spPr>
          <a:xfrm>
            <a:off x="4721604" y="1489058"/>
            <a:ext cx="4171192" cy="1754326"/>
          </a:xfrm>
          <a:prstGeom prst="rect">
            <a:avLst/>
          </a:prstGeom>
        </p:spPr>
        <p:txBody>
          <a:bodyPr wrap="square">
            <a:spAutoFit/>
          </a:bodyPr>
          <a:lstStyle/>
          <a:p>
            <a:pPr algn="ctr" rtl="1">
              <a:lnSpc>
                <a:spcPct val="200000"/>
              </a:lnSpc>
            </a:pPr>
            <a:r>
              <a:rPr lang="fa-IR" dirty="0">
                <a:cs typeface="B Titr" panose="00000700000000000000" pitchFamily="2" charset="-78"/>
              </a:rPr>
              <a:t>برای اجرای تکنیک </a:t>
            </a:r>
            <a:r>
              <a:rPr lang="fa-IR" dirty="0" smtClean="0">
                <a:cs typeface="B Titr" panose="00000700000000000000" pitchFamily="2" charset="-78"/>
              </a:rPr>
              <a:t>مدل سازی </a:t>
            </a:r>
            <a:r>
              <a:rPr lang="fa-IR" dirty="0">
                <a:cs typeface="B Titr" panose="00000700000000000000" pitchFamily="2" charset="-78"/>
              </a:rPr>
              <a:t>ساختاری </a:t>
            </a:r>
            <a:r>
              <a:rPr lang="fa-IR" dirty="0" smtClean="0">
                <a:cs typeface="B Titr" panose="00000700000000000000" pitchFamily="2" charset="-78"/>
              </a:rPr>
              <a:t>تفسیری، بدست </a:t>
            </a:r>
            <a:r>
              <a:rPr lang="fa-IR" dirty="0">
                <a:cs typeface="B Titr" panose="00000700000000000000" pitchFamily="2" charset="-78"/>
              </a:rPr>
              <a:t>آوردن روابط درونی و اولویتهای </a:t>
            </a:r>
            <a:r>
              <a:rPr lang="fa-IR" dirty="0" smtClean="0">
                <a:cs typeface="B Titr" panose="00000700000000000000" pitchFamily="2" charset="-78"/>
              </a:rPr>
              <a:t>عناصر در </a:t>
            </a:r>
            <a:r>
              <a:rPr lang="fa-IR" dirty="0">
                <a:cs typeface="B Titr" panose="00000700000000000000" pitchFamily="2" charset="-78"/>
              </a:rPr>
              <a:t>یک سیستم، باید فرایندهای </a:t>
            </a:r>
            <a:r>
              <a:rPr lang="fa-IR" dirty="0" smtClean="0">
                <a:cs typeface="B Titr" panose="00000700000000000000" pitchFamily="2" charset="-78"/>
              </a:rPr>
              <a:t>روبرو </a:t>
            </a:r>
            <a:r>
              <a:rPr lang="fa-IR" dirty="0">
                <a:cs typeface="B Titr" panose="00000700000000000000" pitchFamily="2" charset="-78"/>
              </a:rPr>
              <a:t>طی </a:t>
            </a:r>
            <a:r>
              <a:rPr lang="fa-IR" dirty="0" smtClean="0">
                <a:cs typeface="B Titr" panose="00000700000000000000" pitchFamily="2" charset="-78"/>
              </a:rPr>
              <a:t>شود.</a:t>
            </a:r>
            <a:endParaRPr lang="en-US" dirty="0">
              <a:cs typeface="B Titr" panose="00000700000000000000" pitchFamily="2" charset="-78"/>
            </a:endParaRPr>
          </a:p>
        </p:txBody>
      </p:sp>
      <p:sp>
        <p:nvSpPr>
          <p:cNvPr id="8" name="Rectangle 7"/>
          <p:cNvSpPr/>
          <p:nvPr/>
        </p:nvSpPr>
        <p:spPr>
          <a:xfrm>
            <a:off x="3350943" y="3704233"/>
            <a:ext cx="4926224" cy="2308324"/>
          </a:xfrm>
          <a:prstGeom prst="rect">
            <a:avLst/>
          </a:prstGeom>
          <a:ln w="38100">
            <a:solidFill>
              <a:schemeClr val="accent1"/>
            </a:solidFill>
          </a:ln>
        </p:spPr>
        <p:txBody>
          <a:bodyPr wrap="square">
            <a:spAutoFit/>
          </a:bodyPr>
          <a:lstStyle/>
          <a:p>
            <a:pPr algn="just" rtl="1">
              <a:lnSpc>
                <a:spcPct val="200000"/>
              </a:lnSpc>
            </a:pPr>
            <a:r>
              <a:rPr lang="fa-IR" dirty="0">
                <a:solidFill>
                  <a:srgbClr val="00B0F0"/>
                </a:solidFill>
                <a:cs typeface="B Titr" panose="00000700000000000000" pitchFamily="2" charset="-78"/>
              </a:rPr>
              <a:t>مراحل مختلفی که تکنیک </a:t>
            </a:r>
            <a:r>
              <a:rPr lang="fa-IR" dirty="0" smtClean="0">
                <a:solidFill>
                  <a:srgbClr val="00B0F0"/>
                </a:solidFill>
                <a:cs typeface="B Titr" panose="00000700000000000000" pitchFamily="2" charset="-78"/>
              </a:rPr>
              <a:t>مدل سازی </a:t>
            </a:r>
            <a:r>
              <a:rPr lang="fa-IR" dirty="0">
                <a:solidFill>
                  <a:srgbClr val="00B0F0"/>
                </a:solidFill>
                <a:cs typeface="B Titr" panose="00000700000000000000" pitchFamily="2" charset="-78"/>
              </a:rPr>
              <a:t>ساختاری تفسیری را شامل </a:t>
            </a:r>
            <a:r>
              <a:rPr lang="fa-IR" dirty="0" smtClean="0">
                <a:solidFill>
                  <a:srgbClr val="00B0F0"/>
                </a:solidFill>
                <a:cs typeface="B Titr" panose="00000700000000000000" pitchFamily="2" charset="-78"/>
              </a:rPr>
              <a:t>می شود </a:t>
            </a:r>
            <a:r>
              <a:rPr lang="fa-IR" dirty="0">
                <a:solidFill>
                  <a:srgbClr val="00B0F0"/>
                </a:solidFill>
                <a:cs typeface="B Titr" panose="00000700000000000000" pitchFamily="2" charset="-78"/>
              </a:rPr>
              <a:t>در نمودار </a:t>
            </a:r>
            <a:r>
              <a:rPr lang="fa-IR" dirty="0" smtClean="0">
                <a:solidFill>
                  <a:srgbClr val="00B0F0"/>
                </a:solidFill>
                <a:cs typeface="B Titr" panose="00000700000000000000" pitchFamily="2" charset="-78"/>
              </a:rPr>
              <a:t>نمایش داده </a:t>
            </a:r>
            <a:r>
              <a:rPr lang="fa-IR" dirty="0">
                <a:solidFill>
                  <a:srgbClr val="00B0F0"/>
                </a:solidFill>
                <a:cs typeface="B Titr" panose="00000700000000000000" pitchFamily="2" charset="-78"/>
              </a:rPr>
              <a:t>شده است . این مراحل در نهایت منجر به ایجاد یک مدل ساختاری تفسیری </a:t>
            </a:r>
            <a:r>
              <a:rPr lang="fa-IR" dirty="0" smtClean="0">
                <a:solidFill>
                  <a:srgbClr val="00B0F0"/>
                </a:solidFill>
                <a:cs typeface="B Titr" panose="00000700000000000000" pitchFamily="2" charset="-78"/>
              </a:rPr>
              <a:t>می شود </a:t>
            </a:r>
            <a:r>
              <a:rPr lang="fa-IR" dirty="0">
                <a:solidFill>
                  <a:srgbClr val="00B0F0"/>
                </a:solidFill>
                <a:cs typeface="B Titr" panose="00000700000000000000" pitchFamily="2" charset="-78"/>
              </a:rPr>
              <a:t>که در </a:t>
            </a:r>
            <a:r>
              <a:rPr lang="fa-IR" dirty="0" smtClean="0">
                <a:solidFill>
                  <a:srgbClr val="00B0F0"/>
                </a:solidFill>
                <a:cs typeface="B Titr" panose="00000700000000000000" pitchFamily="2" charset="-78"/>
              </a:rPr>
              <a:t>ادامه ی مراحل </a:t>
            </a:r>
            <a:r>
              <a:rPr lang="fa-IR" dirty="0">
                <a:solidFill>
                  <a:srgbClr val="00B0F0"/>
                </a:solidFill>
                <a:cs typeface="B Titr" panose="00000700000000000000" pitchFamily="2" charset="-78"/>
              </a:rPr>
              <a:t>تشریح </a:t>
            </a:r>
            <a:r>
              <a:rPr lang="fa-IR" dirty="0" smtClean="0">
                <a:solidFill>
                  <a:srgbClr val="00B0F0"/>
                </a:solidFill>
                <a:cs typeface="B Titr" panose="00000700000000000000" pitchFamily="2" charset="-78"/>
              </a:rPr>
              <a:t>می شوند</a:t>
            </a:r>
            <a:r>
              <a:rPr lang="fa-IR" dirty="0">
                <a:solidFill>
                  <a:srgbClr val="00B0F0"/>
                </a:solidFill>
                <a:cs typeface="B Titr" panose="00000700000000000000" pitchFamily="2" charset="-78"/>
              </a:rPr>
              <a:t>:</a:t>
            </a:r>
            <a:endParaRPr lang="en-US" dirty="0">
              <a:solidFill>
                <a:srgbClr val="00B0F0"/>
              </a:solidFill>
              <a:cs typeface="B Titr" panose="00000700000000000000" pitchFamily="2" charset="-78"/>
            </a:endParaRPr>
          </a:p>
        </p:txBody>
      </p:sp>
    </p:spTree>
    <p:extLst>
      <p:ext uri="{BB962C8B-B14F-4D97-AF65-F5344CB8AC3E}">
        <p14:creationId xmlns:p14="http://schemas.microsoft.com/office/powerpoint/2010/main" val="2420629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a:spLocks noGrp="1"/>
          </p:cNvSpPr>
          <p:nvPr>
            <p:ph type="title"/>
          </p:nvPr>
        </p:nvSpPr>
        <p:spPr>
          <a:xfrm>
            <a:off x="228600" y="21429"/>
            <a:ext cx="8636000" cy="1325563"/>
          </a:xfrm>
        </p:spPr>
        <p:txBody>
          <a:bodyPr>
            <a:normAutofit/>
          </a:bodyPr>
          <a:lstStyle/>
          <a:p>
            <a:pPr algn="r" rtl="1"/>
            <a:r>
              <a:rPr lang="fa-IR" sz="3400" b="1" dirty="0" smtClean="0">
                <a:cs typeface="2  Titr" panose="00000700000000000000" pitchFamily="2" charset="-78"/>
              </a:rPr>
              <a:t>مراحل تحقیق</a:t>
            </a:r>
            <a:endParaRPr lang="en-US" sz="3400" dirty="0">
              <a:cs typeface="B Nazanin" panose="00000400000000000000" pitchFamily="2" charset="-78"/>
            </a:endParaRPr>
          </a:p>
        </p:txBody>
      </p:sp>
      <p:grpSp>
        <p:nvGrpSpPr>
          <p:cNvPr id="27" name="Group 26"/>
          <p:cNvGrpSpPr/>
          <p:nvPr/>
        </p:nvGrpSpPr>
        <p:grpSpPr>
          <a:xfrm>
            <a:off x="319312" y="6265381"/>
            <a:ext cx="8351812" cy="525105"/>
            <a:chOff x="2371799" y="6214605"/>
            <a:chExt cx="6292008" cy="525105"/>
          </a:xfrm>
        </p:grpSpPr>
        <p:sp>
          <p:nvSpPr>
            <p:cNvPr id="28" name="TextBox 27"/>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9" name="TextBox 28"/>
            <p:cNvSpPr txBox="1"/>
            <p:nvPr/>
          </p:nvSpPr>
          <p:spPr>
            <a:xfrm>
              <a:off x="3414416" y="6308822"/>
              <a:ext cx="985688"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30" name="TextBox 29"/>
            <p:cNvSpPr txBox="1"/>
            <p:nvPr/>
          </p:nvSpPr>
          <p:spPr>
            <a:xfrm>
              <a:off x="4992184" y="6214605"/>
              <a:ext cx="1070224" cy="515526"/>
            </a:xfrm>
            <a:prstGeom prst="rect">
              <a:avLst/>
            </a:prstGeom>
            <a:noFill/>
          </p:spPr>
          <p:txBody>
            <a:bodyPr wrap="none" rtlCol="0">
              <a:spAutoFit/>
            </a:bodyPr>
            <a:lstStyle/>
            <a:p>
              <a:pPr algn="r" rtl="1">
                <a:lnSpc>
                  <a:spcPct val="150000"/>
                </a:lnSpc>
              </a:pPr>
              <a:r>
                <a:rPr lang="fa-IR" sz="2000" dirty="0">
                  <a:solidFill>
                    <a:schemeClr val="bg1"/>
                  </a:solidFill>
                  <a:cs typeface="B Nazanin" panose="00000400000000000000" pitchFamily="2" charset="-78"/>
                </a:rPr>
                <a:t>روش پیشنهادی</a:t>
              </a:r>
              <a:endParaRPr lang="en-US" sz="2000" dirty="0">
                <a:solidFill>
                  <a:schemeClr val="bg1"/>
                </a:solidFill>
                <a:cs typeface="B Nazanin" panose="00000400000000000000" pitchFamily="2" charset="-78"/>
              </a:endParaRPr>
            </a:p>
          </p:txBody>
        </p:sp>
        <p:sp>
          <p:nvSpPr>
            <p:cNvPr id="31" name="TextBox 30"/>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توضیح مسئله</a:t>
              </a:r>
              <a:endParaRPr lang="en-US" sz="2000" dirty="0">
                <a:solidFill>
                  <a:schemeClr val="bg1">
                    <a:lumMod val="50000"/>
                  </a:schemeClr>
                </a:solidFill>
                <a:cs typeface="B Nazanin" panose="00000400000000000000" pitchFamily="2" charset="-78"/>
              </a:endParaRPr>
            </a:p>
          </p:txBody>
        </p:sp>
        <p:sp>
          <p:nvSpPr>
            <p:cNvPr id="32" name="TextBox 31"/>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33" name="Chevron 32"/>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4" name="Chevron 33"/>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5" name="Chevron 34"/>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6" name="Chevron 35"/>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cxnSp>
        <p:nvCxnSpPr>
          <p:cNvPr id="86" name="Straight Connector 85"/>
          <p:cNvCxnSpPr/>
          <p:nvPr/>
        </p:nvCxnSpPr>
        <p:spPr>
          <a:xfrm>
            <a:off x="8174759" y="-275494"/>
            <a:ext cx="259949"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26909992-41BC-4940-858B-BBD17F8BF7F9}" type="slidenum">
              <a:rPr lang="en-US" smtClean="0"/>
              <a:pPr/>
              <a:t>17</a:t>
            </a:fld>
            <a:endParaRPr lang="en-US"/>
          </a:p>
        </p:txBody>
      </p:sp>
      <p:sp>
        <p:nvSpPr>
          <p:cNvPr id="4" name="Rectangle 3"/>
          <p:cNvSpPr/>
          <p:nvPr/>
        </p:nvSpPr>
        <p:spPr>
          <a:xfrm>
            <a:off x="319313" y="1138926"/>
            <a:ext cx="8601530" cy="1200329"/>
          </a:xfrm>
          <a:prstGeom prst="rect">
            <a:avLst/>
          </a:prstGeom>
        </p:spPr>
        <p:txBody>
          <a:bodyPr wrap="square">
            <a:spAutoFit/>
          </a:bodyPr>
          <a:lstStyle/>
          <a:p>
            <a:pPr algn="just" rtl="1">
              <a:lnSpc>
                <a:spcPct val="200000"/>
              </a:lnSpc>
            </a:pPr>
            <a:r>
              <a:rPr lang="fa-IR" b="1" dirty="0" smtClean="0">
                <a:cs typeface="B Titr" panose="00000700000000000000" pitchFamily="2" charset="-78"/>
              </a:rPr>
              <a:t>مرحله ی </a:t>
            </a:r>
            <a:r>
              <a:rPr lang="fa-IR" b="1" dirty="0">
                <a:cs typeface="B Titr" panose="00000700000000000000" pitchFamily="2" charset="-78"/>
              </a:rPr>
              <a:t>اول: شناسایی متغیرهای مرتبط با </a:t>
            </a:r>
            <a:r>
              <a:rPr lang="fa-IR" b="1" dirty="0" smtClean="0">
                <a:cs typeface="B Titr" panose="00000700000000000000" pitchFamily="2" charset="-78"/>
              </a:rPr>
              <a:t>مسئله روش </a:t>
            </a:r>
            <a:r>
              <a:rPr lang="fa-IR" b="1" dirty="0">
                <a:cs typeface="B Titr" panose="00000700000000000000" pitchFamily="2" charset="-78"/>
              </a:rPr>
              <a:t>مدل ساختاری تفسیری با شناسایی متغیرهایی شروع </a:t>
            </a:r>
            <a:r>
              <a:rPr lang="fa-IR" b="1" dirty="0" smtClean="0">
                <a:cs typeface="B Titr" panose="00000700000000000000" pitchFamily="2" charset="-78"/>
              </a:rPr>
              <a:t>که افراد </a:t>
            </a:r>
            <a:r>
              <a:rPr lang="fa-IR" b="1" dirty="0">
                <a:cs typeface="B Titr" panose="00000700000000000000" pitchFamily="2" charset="-78"/>
              </a:rPr>
              <a:t>خبره یا </a:t>
            </a:r>
            <a:r>
              <a:rPr lang="fa-IR" b="1" dirty="0" smtClean="0">
                <a:cs typeface="B Titr" panose="00000700000000000000" pitchFamily="2" charset="-78"/>
              </a:rPr>
              <a:t>به وسیله ی </a:t>
            </a:r>
            <a:r>
              <a:rPr lang="fa-IR" b="1" dirty="0">
                <a:cs typeface="B Titr" panose="00000700000000000000" pitchFamily="2" charset="-78"/>
              </a:rPr>
              <a:t>پرسشنامه </a:t>
            </a:r>
            <a:r>
              <a:rPr lang="fa-IR" b="1" dirty="0" smtClean="0">
                <a:cs typeface="B Titr" panose="00000700000000000000" pitchFamily="2" charset="-78"/>
              </a:rPr>
              <a:t>به دست می آید[</a:t>
            </a:r>
            <a:r>
              <a:rPr lang="fa-IR" b="1" dirty="0">
                <a:cs typeface="B Titr" panose="00000700000000000000" pitchFamily="2" charset="-78"/>
              </a:rPr>
              <a:t>22</a:t>
            </a:r>
            <a:r>
              <a:rPr lang="fa-IR" b="1" dirty="0" smtClean="0">
                <a:cs typeface="B Titr" panose="00000700000000000000" pitchFamily="2" charset="-78"/>
              </a:rPr>
              <a:t>].</a:t>
            </a:r>
            <a:endParaRPr lang="fa-IR" b="1" dirty="0">
              <a:cs typeface="B Titr" panose="00000700000000000000" pitchFamily="2" charset="-78"/>
            </a:endParaRPr>
          </a:p>
        </p:txBody>
      </p:sp>
      <p:pic>
        <p:nvPicPr>
          <p:cNvPr id="5" name="Picture 4"/>
          <p:cNvPicPr>
            <a:picLocks noChangeAspect="1"/>
          </p:cNvPicPr>
          <p:nvPr/>
        </p:nvPicPr>
        <p:blipFill>
          <a:blip r:embed="rId2"/>
          <a:stretch>
            <a:fillRect/>
          </a:stretch>
        </p:blipFill>
        <p:spPr>
          <a:xfrm>
            <a:off x="0" y="2961232"/>
            <a:ext cx="4368440" cy="2999667"/>
          </a:xfrm>
          <a:prstGeom prst="rect">
            <a:avLst/>
          </a:prstGeom>
        </p:spPr>
      </p:pic>
      <p:sp>
        <p:nvSpPr>
          <p:cNvPr id="6" name="Rectangle 5"/>
          <p:cNvSpPr/>
          <p:nvPr/>
        </p:nvSpPr>
        <p:spPr>
          <a:xfrm>
            <a:off x="3797528" y="2201122"/>
            <a:ext cx="5159147" cy="577081"/>
          </a:xfrm>
          <a:prstGeom prst="rect">
            <a:avLst/>
          </a:prstGeom>
        </p:spPr>
        <p:txBody>
          <a:bodyPr wrap="square">
            <a:spAutoFit/>
          </a:bodyPr>
          <a:lstStyle/>
          <a:p>
            <a:pPr algn="just" rtl="1">
              <a:lnSpc>
                <a:spcPct val="200000"/>
              </a:lnSpc>
            </a:pPr>
            <a:r>
              <a:rPr lang="fa-IR" b="1" dirty="0">
                <a:solidFill>
                  <a:srgbClr val="FF0000"/>
                </a:solidFill>
                <a:cs typeface="B Titr" panose="00000700000000000000" pitchFamily="2" charset="-78"/>
              </a:rPr>
              <a:t>مرحله دوم:  </a:t>
            </a:r>
            <a:r>
              <a:rPr lang="fa-IR" b="1" dirty="0" smtClean="0">
                <a:solidFill>
                  <a:srgbClr val="FF0000"/>
                </a:solidFill>
                <a:cs typeface="B Titr" panose="00000700000000000000" pitchFamily="2" charset="-78"/>
              </a:rPr>
              <a:t>تشکیل </a:t>
            </a:r>
            <a:r>
              <a:rPr lang="fa-IR" b="1" dirty="0">
                <a:solidFill>
                  <a:srgbClr val="FF0000"/>
                </a:solidFill>
                <a:cs typeface="B Titr" panose="00000700000000000000" pitchFamily="2" charset="-78"/>
              </a:rPr>
              <a:t>ماتریس ساختاری روابط درونی متغیرها:</a:t>
            </a:r>
            <a:endParaRPr lang="en-US" b="1" dirty="0">
              <a:solidFill>
                <a:srgbClr val="FF0000"/>
              </a:solidFill>
              <a:cs typeface="B Titr" panose="00000700000000000000" pitchFamily="2" charset="-78"/>
            </a:endParaRPr>
          </a:p>
        </p:txBody>
      </p:sp>
      <p:sp>
        <p:nvSpPr>
          <p:cNvPr id="191" name="Rectangle 190"/>
          <p:cNvSpPr/>
          <p:nvPr/>
        </p:nvSpPr>
        <p:spPr>
          <a:xfrm>
            <a:off x="4263541" y="2786662"/>
            <a:ext cx="4744531" cy="3477875"/>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just" rtl="1">
              <a:lnSpc>
                <a:spcPct val="200000"/>
              </a:lnSpc>
            </a:pPr>
            <a:r>
              <a:rPr lang="fa-IR" sz="1600" dirty="0" smtClean="0">
                <a:solidFill>
                  <a:srgbClr val="002060"/>
                </a:solidFill>
                <a:cs typeface="B Titr" panose="00000700000000000000" pitchFamily="2" charset="-78"/>
              </a:rPr>
              <a:t>ماتریس </a:t>
            </a:r>
            <a:r>
              <a:rPr lang="fa-IR" sz="1600" dirty="0">
                <a:solidFill>
                  <a:srgbClr val="002060"/>
                </a:solidFill>
                <a:cs typeface="B Titr" panose="00000700000000000000" pitchFamily="2" charset="-78"/>
              </a:rPr>
              <a:t>خودتعاملی </a:t>
            </a:r>
            <a:r>
              <a:rPr lang="fa-IR" sz="1600" dirty="0" smtClean="0">
                <a:solidFill>
                  <a:srgbClr val="002060"/>
                </a:solidFill>
                <a:cs typeface="B Titr" panose="00000700000000000000" pitchFamily="2" charset="-78"/>
              </a:rPr>
              <a:t>ساختاری: </a:t>
            </a:r>
            <a:r>
              <a:rPr lang="fa-IR" sz="1600" dirty="0">
                <a:solidFill>
                  <a:srgbClr val="002060"/>
                </a:solidFill>
                <a:cs typeface="B Titr" panose="00000700000000000000" pitchFamily="2" charset="-78"/>
              </a:rPr>
              <a:t>یک ماتریس به ابعاد متغیرهاست که در سطر و </a:t>
            </a:r>
            <a:r>
              <a:rPr lang="fa-IR" sz="1600" dirty="0" smtClean="0">
                <a:solidFill>
                  <a:srgbClr val="002060"/>
                </a:solidFill>
                <a:cs typeface="B Titr" panose="00000700000000000000" pitchFamily="2" charset="-78"/>
              </a:rPr>
              <a:t>ستون اول </a:t>
            </a:r>
            <a:r>
              <a:rPr lang="fa-IR" sz="1600" dirty="0">
                <a:solidFill>
                  <a:srgbClr val="002060"/>
                </a:solidFill>
                <a:cs typeface="B Titr" panose="00000700000000000000" pitchFamily="2" charset="-78"/>
              </a:rPr>
              <a:t>آن متغیرها </a:t>
            </a:r>
            <a:r>
              <a:rPr lang="fa-IR" sz="1600" dirty="0" smtClean="0">
                <a:solidFill>
                  <a:srgbClr val="002060"/>
                </a:solidFill>
                <a:cs typeface="B Titr" panose="00000700000000000000" pitchFamily="2" charset="-78"/>
              </a:rPr>
              <a:t>به ترتیب </a:t>
            </a:r>
            <a:r>
              <a:rPr lang="fa-IR" sz="1600" dirty="0">
                <a:solidFill>
                  <a:srgbClr val="002060"/>
                </a:solidFill>
                <a:cs typeface="B Titr" panose="00000700000000000000" pitchFamily="2" charset="-78"/>
              </a:rPr>
              <a:t>ذکر </a:t>
            </a:r>
            <a:r>
              <a:rPr lang="fa-IR" sz="1600" dirty="0" smtClean="0">
                <a:solidFill>
                  <a:srgbClr val="002060"/>
                </a:solidFill>
                <a:cs typeface="B Titr" panose="00000700000000000000" pitchFamily="2" charset="-78"/>
              </a:rPr>
              <a:t>می شوند</a:t>
            </a:r>
            <a:r>
              <a:rPr lang="fa-IR" sz="1600" dirty="0">
                <a:solidFill>
                  <a:srgbClr val="002060"/>
                </a:solidFill>
                <a:cs typeface="B Titr" panose="00000700000000000000" pitchFamily="2" charset="-78"/>
              </a:rPr>
              <a:t>. آنگاه روابط </a:t>
            </a:r>
            <a:r>
              <a:rPr lang="fa-IR" sz="1600" dirty="0" smtClean="0">
                <a:solidFill>
                  <a:srgbClr val="002060"/>
                </a:solidFill>
                <a:cs typeface="B Titr" panose="00000700000000000000" pitchFamily="2" charset="-78"/>
              </a:rPr>
              <a:t>دو به دوی </a:t>
            </a:r>
            <a:r>
              <a:rPr lang="fa-IR" sz="1600" dirty="0">
                <a:solidFill>
                  <a:srgbClr val="002060"/>
                </a:solidFill>
                <a:cs typeface="B Titr" panose="00000700000000000000" pitchFamily="2" charset="-78"/>
              </a:rPr>
              <a:t>متغیرها توسط نمادهایی جدول </a:t>
            </a:r>
            <a:r>
              <a:rPr lang="fa-IR" sz="1600" dirty="0" smtClean="0">
                <a:solidFill>
                  <a:srgbClr val="002060"/>
                </a:solidFill>
                <a:cs typeface="B Titr" panose="00000700000000000000" pitchFamily="2" charset="-78"/>
              </a:rPr>
              <a:t>زیرمشخص می شود[1]. برای </a:t>
            </a:r>
            <a:r>
              <a:rPr lang="fa-IR" sz="1600" dirty="0">
                <a:solidFill>
                  <a:srgbClr val="002060"/>
                </a:solidFill>
                <a:cs typeface="B Titr" panose="00000700000000000000" pitchFamily="2" charset="-78"/>
              </a:rPr>
              <a:t>تعیین نوع روابط، پیشنهاد شده است که از نظر خبرگان و </a:t>
            </a:r>
            <a:r>
              <a:rPr lang="fa-IR" sz="1600" dirty="0" smtClean="0">
                <a:solidFill>
                  <a:srgbClr val="002060"/>
                </a:solidFill>
                <a:cs typeface="B Titr" panose="00000700000000000000" pitchFamily="2" charset="-78"/>
              </a:rPr>
              <a:t>کارشناسان براساس تکنیک های </a:t>
            </a:r>
            <a:r>
              <a:rPr lang="fa-IR" sz="1600" dirty="0">
                <a:solidFill>
                  <a:srgbClr val="002060"/>
                </a:solidFill>
                <a:cs typeface="B Titr" panose="00000700000000000000" pitchFamily="2" charset="-78"/>
              </a:rPr>
              <a:t>مختلف مدیریتی از جمله طوفان مغزی و تکنیک گروه اسمی و غیره استفاده </a:t>
            </a:r>
            <a:r>
              <a:rPr lang="fa-IR" sz="1600" dirty="0" smtClean="0">
                <a:solidFill>
                  <a:srgbClr val="002060"/>
                </a:solidFill>
                <a:cs typeface="B Titr" panose="00000700000000000000" pitchFamily="2" charset="-78"/>
              </a:rPr>
              <a:t>شود[</a:t>
            </a:r>
            <a:r>
              <a:rPr lang="fa-IR" sz="1600" dirty="0">
                <a:solidFill>
                  <a:srgbClr val="002060"/>
                </a:solidFill>
                <a:cs typeface="B Titr" panose="00000700000000000000" pitchFamily="2" charset="-78"/>
              </a:rPr>
              <a:t>11</a:t>
            </a:r>
            <a:r>
              <a:rPr lang="fa-IR" sz="1600" dirty="0" smtClean="0">
                <a:solidFill>
                  <a:srgbClr val="002060"/>
                </a:solidFill>
                <a:cs typeface="B Titr" panose="00000700000000000000" pitchFamily="2" charset="-78"/>
              </a:rPr>
              <a:t>].</a:t>
            </a:r>
            <a:endParaRPr lang="en-US" sz="1600" dirty="0">
              <a:solidFill>
                <a:srgbClr val="002060"/>
              </a:solidFill>
              <a:cs typeface="B Titr" panose="00000700000000000000" pitchFamily="2" charset="-78"/>
            </a:endParaRPr>
          </a:p>
        </p:txBody>
      </p:sp>
    </p:spTree>
    <p:extLst>
      <p:ext uri="{BB962C8B-B14F-4D97-AF65-F5344CB8AC3E}">
        <p14:creationId xmlns:p14="http://schemas.microsoft.com/office/powerpoint/2010/main" val="4085936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a:spLocks noGrp="1"/>
          </p:cNvSpPr>
          <p:nvPr>
            <p:ph type="title"/>
          </p:nvPr>
        </p:nvSpPr>
        <p:spPr>
          <a:xfrm>
            <a:off x="228600" y="21429"/>
            <a:ext cx="8636000" cy="1325563"/>
          </a:xfrm>
        </p:spPr>
        <p:txBody>
          <a:bodyPr>
            <a:normAutofit/>
          </a:bodyPr>
          <a:lstStyle/>
          <a:p>
            <a:pPr algn="r" rtl="1"/>
            <a:r>
              <a:rPr lang="fa-IR" sz="3400" b="1" dirty="0">
                <a:cs typeface="2  Titr" panose="00000700000000000000" pitchFamily="2" charset="-78"/>
              </a:rPr>
              <a:t>مراحل تحقیق</a:t>
            </a:r>
            <a:endParaRPr lang="en-US" sz="3400" dirty="0">
              <a:cs typeface="B Nazanin" panose="00000400000000000000" pitchFamily="2" charset="-78"/>
            </a:endParaRPr>
          </a:p>
        </p:txBody>
      </p:sp>
      <p:grpSp>
        <p:nvGrpSpPr>
          <p:cNvPr id="27" name="Group 26"/>
          <p:cNvGrpSpPr/>
          <p:nvPr/>
        </p:nvGrpSpPr>
        <p:grpSpPr>
          <a:xfrm>
            <a:off x="319312" y="6265381"/>
            <a:ext cx="8351812" cy="525105"/>
            <a:chOff x="2371799" y="6214605"/>
            <a:chExt cx="6292008" cy="525105"/>
          </a:xfrm>
        </p:grpSpPr>
        <p:sp>
          <p:nvSpPr>
            <p:cNvPr id="28" name="TextBox 27"/>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9" name="TextBox 28"/>
            <p:cNvSpPr txBox="1"/>
            <p:nvPr/>
          </p:nvSpPr>
          <p:spPr>
            <a:xfrm>
              <a:off x="3414416" y="6308822"/>
              <a:ext cx="985688"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30" name="TextBox 29"/>
            <p:cNvSpPr txBox="1"/>
            <p:nvPr/>
          </p:nvSpPr>
          <p:spPr>
            <a:xfrm>
              <a:off x="4992184" y="6214605"/>
              <a:ext cx="1070224" cy="515526"/>
            </a:xfrm>
            <a:prstGeom prst="rect">
              <a:avLst/>
            </a:prstGeom>
            <a:noFill/>
          </p:spPr>
          <p:txBody>
            <a:bodyPr wrap="none" rtlCol="0">
              <a:spAutoFit/>
            </a:bodyPr>
            <a:lstStyle/>
            <a:p>
              <a:pPr algn="r" rtl="1">
                <a:lnSpc>
                  <a:spcPct val="150000"/>
                </a:lnSpc>
              </a:pPr>
              <a:r>
                <a:rPr lang="fa-IR" sz="2000" dirty="0">
                  <a:solidFill>
                    <a:schemeClr val="bg1"/>
                  </a:solidFill>
                  <a:cs typeface="B Nazanin" panose="00000400000000000000" pitchFamily="2" charset="-78"/>
                </a:rPr>
                <a:t>روش پیشنهادی</a:t>
              </a:r>
              <a:endParaRPr lang="en-US" sz="2000" dirty="0">
                <a:solidFill>
                  <a:schemeClr val="bg1"/>
                </a:solidFill>
                <a:cs typeface="B Nazanin" panose="00000400000000000000" pitchFamily="2" charset="-78"/>
              </a:endParaRPr>
            </a:p>
          </p:txBody>
        </p:sp>
        <p:sp>
          <p:nvSpPr>
            <p:cNvPr id="31" name="TextBox 30"/>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توضیح مسئله</a:t>
              </a:r>
              <a:endParaRPr lang="en-US" sz="2000" dirty="0">
                <a:solidFill>
                  <a:schemeClr val="bg1">
                    <a:lumMod val="50000"/>
                  </a:schemeClr>
                </a:solidFill>
                <a:cs typeface="B Nazanin" panose="00000400000000000000" pitchFamily="2" charset="-78"/>
              </a:endParaRPr>
            </a:p>
          </p:txBody>
        </p:sp>
        <p:sp>
          <p:nvSpPr>
            <p:cNvPr id="32" name="TextBox 31"/>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33" name="Chevron 32"/>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4" name="Chevron 33"/>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5" name="Chevron 34"/>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6" name="Chevron 35"/>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cxnSp>
        <p:nvCxnSpPr>
          <p:cNvPr id="86" name="Straight Connector 85"/>
          <p:cNvCxnSpPr/>
          <p:nvPr/>
        </p:nvCxnSpPr>
        <p:spPr>
          <a:xfrm>
            <a:off x="8174759" y="-275494"/>
            <a:ext cx="25994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6909992-41BC-4940-858B-BBD17F8BF7F9}" type="slidenum">
              <a:rPr lang="en-US" smtClean="0"/>
              <a:pPr/>
              <a:t>18</a:t>
            </a:fld>
            <a:endParaRPr lang="en-US"/>
          </a:p>
        </p:txBody>
      </p:sp>
      <p:sp>
        <p:nvSpPr>
          <p:cNvPr id="6" name="Rectangle 5"/>
          <p:cNvSpPr/>
          <p:nvPr/>
        </p:nvSpPr>
        <p:spPr>
          <a:xfrm>
            <a:off x="273956" y="1504700"/>
            <a:ext cx="8545288" cy="1754326"/>
          </a:xfrm>
          <a:prstGeom prst="rect">
            <a:avLst/>
          </a:prstGeom>
          <a:solidFill>
            <a:schemeClr val="accent6">
              <a:lumMod val="60000"/>
              <a:lumOff val="40000"/>
            </a:schemeClr>
          </a:solidFill>
        </p:spPr>
        <p:txBody>
          <a:bodyPr wrap="square">
            <a:spAutoFit/>
          </a:bodyPr>
          <a:lstStyle/>
          <a:p>
            <a:pPr algn="just" rtl="1">
              <a:lnSpc>
                <a:spcPct val="200000"/>
              </a:lnSpc>
            </a:pPr>
            <a:r>
              <a:rPr lang="fa-IR" dirty="0">
                <a:cs typeface="B Titr" panose="00000700000000000000" pitchFamily="2" charset="-78"/>
              </a:rPr>
              <a:t>مرحله سوم: ایجاد ماتریس دستیابی</a:t>
            </a:r>
          </a:p>
          <a:p>
            <a:pPr algn="just" rtl="1">
              <a:lnSpc>
                <a:spcPct val="200000"/>
              </a:lnSpc>
            </a:pPr>
            <a:r>
              <a:rPr lang="fa-IR" dirty="0">
                <a:cs typeface="B Titr" panose="00000700000000000000" pitchFamily="2" charset="-78"/>
              </a:rPr>
              <a:t>با تبدیل نمادهای روابط ماتریس ساختاری روابط درونی متغیرها به اعداد صفر و یک </a:t>
            </a:r>
            <a:r>
              <a:rPr lang="fa-IR" dirty="0" smtClean="0">
                <a:cs typeface="B Titr" panose="00000700000000000000" pitchFamily="2" charset="-78"/>
              </a:rPr>
              <a:t>می توان به ماتریس </a:t>
            </a:r>
            <a:r>
              <a:rPr lang="fa-IR" dirty="0">
                <a:cs typeface="B Titr" panose="00000700000000000000" pitchFamily="2" charset="-78"/>
              </a:rPr>
              <a:t>دستیابی رسید. با پیروی از این قوانین، ماتریس دستیابی اولیه آماده </a:t>
            </a:r>
            <a:r>
              <a:rPr lang="fa-IR" dirty="0" smtClean="0">
                <a:cs typeface="B Titr" panose="00000700000000000000" pitchFamily="2" charset="-78"/>
              </a:rPr>
              <a:t>می شود[1].</a:t>
            </a:r>
            <a:endParaRPr lang="en-US" dirty="0">
              <a:cs typeface="B Titr" panose="00000700000000000000" pitchFamily="2" charset="-78"/>
            </a:endParaRPr>
          </a:p>
        </p:txBody>
      </p:sp>
      <p:sp>
        <p:nvSpPr>
          <p:cNvPr id="7" name="Rectangle 6"/>
          <p:cNvSpPr/>
          <p:nvPr/>
        </p:nvSpPr>
        <p:spPr>
          <a:xfrm>
            <a:off x="211908" y="3400088"/>
            <a:ext cx="8760098" cy="2262158"/>
          </a:xfrm>
          <a:prstGeom prst="rect">
            <a:avLst/>
          </a:prstGeom>
          <a:solidFill>
            <a:srgbClr val="00B0F0"/>
          </a:solidFill>
        </p:spPr>
        <p:txBody>
          <a:bodyPr wrap="square">
            <a:spAutoFit/>
          </a:bodyPr>
          <a:lstStyle/>
          <a:p>
            <a:pPr algn="r" rtl="1">
              <a:lnSpc>
                <a:spcPct val="200000"/>
              </a:lnSpc>
            </a:pPr>
            <a:r>
              <a:rPr lang="fa-IR" dirty="0" smtClean="0">
                <a:cs typeface="2  Titr" panose="00000700000000000000" pitchFamily="2" charset="-78"/>
              </a:rPr>
              <a:t>مرحله ی </a:t>
            </a:r>
            <a:r>
              <a:rPr lang="fa-IR" dirty="0">
                <a:cs typeface="2  Titr" panose="00000700000000000000" pitchFamily="2" charset="-78"/>
              </a:rPr>
              <a:t>چهارم: سازگار کردن ماتریس دستیابی </a:t>
            </a:r>
            <a:r>
              <a:rPr lang="fa-IR" sz="1600" dirty="0">
                <a:latin typeface="Times New Roman" panose="02020603050405020304" pitchFamily="18" charset="0"/>
                <a:cs typeface="2  Titr" panose="00000700000000000000" pitchFamily="2" charset="-78"/>
              </a:rPr>
              <a:t>:</a:t>
            </a:r>
          </a:p>
          <a:p>
            <a:pPr algn="just" rtl="1">
              <a:lnSpc>
                <a:spcPct val="200000"/>
              </a:lnSpc>
            </a:pPr>
            <a:r>
              <a:rPr lang="fa-IR" sz="1750" dirty="0" smtClean="0">
                <a:cs typeface="2  Titr" panose="00000700000000000000" pitchFamily="2" charset="-78"/>
              </a:rPr>
              <a:t>پس از اینکه </a:t>
            </a:r>
            <a:r>
              <a:rPr lang="fa-IR" sz="1750" dirty="0">
                <a:cs typeface="2  Titr" panose="00000700000000000000" pitchFamily="2" charset="-78"/>
              </a:rPr>
              <a:t>ماتریس دستیابی اولیه به دست آمد، باید سازگاری درونی آن برقرار شود. بهعنوان </a:t>
            </a:r>
            <a:r>
              <a:rPr lang="fa-IR" sz="1750" dirty="0" smtClean="0">
                <a:cs typeface="2  Titr" panose="00000700000000000000" pitchFamily="2" charset="-78"/>
              </a:rPr>
              <a:t>نمونه اگر </a:t>
            </a:r>
            <a:r>
              <a:rPr lang="fa-IR" sz="1750" dirty="0">
                <a:cs typeface="2  Titr" panose="00000700000000000000" pitchFamily="2" charset="-78"/>
              </a:rPr>
              <a:t>متغیر 2منجر به متغیر 1 شود و متغیر 1 هم منجر به متغیر 3 شود، باید متغیر 2 نیز منجر </a:t>
            </a:r>
            <a:r>
              <a:rPr lang="fa-IR" sz="1750" dirty="0" smtClean="0">
                <a:cs typeface="2  Titr" panose="00000700000000000000" pitchFamily="2" charset="-78"/>
              </a:rPr>
              <a:t>به متغیر 3 </a:t>
            </a:r>
            <a:r>
              <a:rPr lang="fa-IR" sz="1750" dirty="0">
                <a:cs typeface="2  Titr" panose="00000700000000000000" pitchFamily="2" charset="-78"/>
              </a:rPr>
              <a:t>شود و اگر در ماتریس دستیابی اولیه این حالت برقرار نبود، باید ماتریس اصلاح شده و روابطی که </a:t>
            </a:r>
            <a:r>
              <a:rPr lang="fa-IR" sz="1750" dirty="0" smtClean="0">
                <a:cs typeface="2  Titr" panose="00000700000000000000" pitchFamily="2" charset="-78"/>
              </a:rPr>
              <a:t>از قلم </a:t>
            </a:r>
            <a:r>
              <a:rPr lang="fa-IR" sz="1750" dirty="0">
                <a:cs typeface="2  Titr" panose="00000700000000000000" pitchFamily="2" charset="-78"/>
              </a:rPr>
              <a:t>افتاده جایگزین شوند.</a:t>
            </a:r>
            <a:endParaRPr lang="en-US" sz="1750" dirty="0">
              <a:cs typeface="2  Titr" panose="00000700000000000000" pitchFamily="2" charset="-78"/>
            </a:endParaRPr>
          </a:p>
        </p:txBody>
      </p:sp>
    </p:spTree>
    <p:extLst>
      <p:ext uri="{BB962C8B-B14F-4D97-AF65-F5344CB8AC3E}">
        <p14:creationId xmlns:p14="http://schemas.microsoft.com/office/powerpoint/2010/main" val="3014581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a:spLocks noGrp="1"/>
          </p:cNvSpPr>
          <p:nvPr>
            <p:ph type="title"/>
          </p:nvPr>
        </p:nvSpPr>
        <p:spPr>
          <a:xfrm>
            <a:off x="228600" y="21429"/>
            <a:ext cx="8636000" cy="1325563"/>
          </a:xfrm>
        </p:spPr>
        <p:txBody>
          <a:bodyPr>
            <a:normAutofit/>
          </a:bodyPr>
          <a:lstStyle/>
          <a:p>
            <a:pPr algn="r" rtl="1"/>
            <a:r>
              <a:rPr lang="fa-IR" sz="3400" b="1" dirty="0">
                <a:cs typeface="2  Titr" panose="00000700000000000000" pitchFamily="2" charset="-78"/>
              </a:rPr>
              <a:t>مراحل تحقیق</a:t>
            </a:r>
            <a:endParaRPr lang="en-US" sz="3400" dirty="0">
              <a:cs typeface="B Nazanin" panose="00000400000000000000" pitchFamily="2" charset="-78"/>
            </a:endParaRPr>
          </a:p>
        </p:txBody>
      </p:sp>
      <p:grpSp>
        <p:nvGrpSpPr>
          <p:cNvPr id="27" name="Group 26"/>
          <p:cNvGrpSpPr/>
          <p:nvPr/>
        </p:nvGrpSpPr>
        <p:grpSpPr>
          <a:xfrm>
            <a:off x="319312" y="6265381"/>
            <a:ext cx="8351812" cy="525105"/>
            <a:chOff x="2371799" y="6214605"/>
            <a:chExt cx="6292008" cy="525105"/>
          </a:xfrm>
        </p:grpSpPr>
        <p:sp>
          <p:nvSpPr>
            <p:cNvPr id="28" name="TextBox 27"/>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9" name="TextBox 28"/>
            <p:cNvSpPr txBox="1"/>
            <p:nvPr/>
          </p:nvSpPr>
          <p:spPr>
            <a:xfrm>
              <a:off x="3414416" y="6308822"/>
              <a:ext cx="985688"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30" name="TextBox 29"/>
            <p:cNvSpPr txBox="1"/>
            <p:nvPr/>
          </p:nvSpPr>
          <p:spPr>
            <a:xfrm>
              <a:off x="4992184" y="6214605"/>
              <a:ext cx="1070224" cy="515526"/>
            </a:xfrm>
            <a:prstGeom prst="rect">
              <a:avLst/>
            </a:prstGeom>
            <a:noFill/>
          </p:spPr>
          <p:txBody>
            <a:bodyPr wrap="none" rtlCol="0">
              <a:spAutoFit/>
            </a:bodyPr>
            <a:lstStyle/>
            <a:p>
              <a:pPr algn="r" rtl="1">
                <a:lnSpc>
                  <a:spcPct val="150000"/>
                </a:lnSpc>
              </a:pPr>
              <a:r>
                <a:rPr lang="fa-IR" sz="2000" dirty="0">
                  <a:solidFill>
                    <a:schemeClr val="bg1"/>
                  </a:solidFill>
                  <a:cs typeface="B Nazanin" panose="00000400000000000000" pitchFamily="2" charset="-78"/>
                </a:rPr>
                <a:t>روش پیشنهادی</a:t>
              </a:r>
              <a:endParaRPr lang="en-US" sz="2000" dirty="0">
                <a:solidFill>
                  <a:schemeClr val="bg1"/>
                </a:solidFill>
                <a:cs typeface="B Nazanin" panose="00000400000000000000" pitchFamily="2" charset="-78"/>
              </a:endParaRPr>
            </a:p>
          </p:txBody>
        </p:sp>
        <p:sp>
          <p:nvSpPr>
            <p:cNvPr id="31" name="TextBox 30"/>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توضیح مسئله</a:t>
              </a:r>
              <a:endParaRPr lang="en-US" sz="2000" dirty="0">
                <a:solidFill>
                  <a:schemeClr val="bg1">
                    <a:lumMod val="50000"/>
                  </a:schemeClr>
                </a:solidFill>
                <a:cs typeface="B Nazanin" panose="00000400000000000000" pitchFamily="2" charset="-78"/>
              </a:endParaRPr>
            </a:p>
          </p:txBody>
        </p:sp>
        <p:sp>
          <p:nvSpPr>
            <p:cNvPr id="32" name="TextBox 31"/>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33" name="Chevron 32"/>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4" name="Chevron 33"/>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5" name="Chevron 34"/>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6" name="Chevron 35"/>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cxnSp>
        <p:nvCxnSpPr>
          <p:cNvPr id="86" name="Straight Connector 85"/>
          <p:cNvCxnSpPr/>
          <p:nvPr/>
        </p:nvCxnSpPr>
        <p:spPr>
          <a:xfrm>
            <a:off x="8174759" y="-275494"/>
            <a:ext cx="25994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6909992-41BC-4940-858B-BBD17F8BF7F9}" type="slidenum">
              <a:rPr lang="en-US" smtClean="0"/>
              <a:pPr/>
              <a:t>19</a:t>
            </a:fld>
            <a:endParaRPr lang="en-US"/>
          </a:p>
        </p:txBody>
      </p:sp>
      <p:sp>
        <p:nvSpPr>
          <p:cNvPr id="2" name="Rectangle 1"/>
          <p:cNvSpPr/>
          <p:nvPr/>
        </p:nvSpPr>
        <p:spPr>
          <a:xfrm>
            <a:off x="461837" y="1899234"/>
            <a:ext cx="8351812" cy="3416320"/>
          </a:xfrm>
          <a:prstGeom prst="rect">
            <a:avLst/>
          </a:prstGeom>
          <a:solidFill>
            <a:srgbClr val="00B050"/>
          </a:solidFill>
        </p:spPr>
        <p:txBody>
          <a:bodyPr wrap="square">
            <a:spAutoFit/>
          </a:bodyPr>
          <a:lstStyle/>
          <a:p>
            <a:pPr algn="r" rtl="1">
              <a:lnSpc>
                <a:spcPct val="200000"/>
              </a:lnSpc>
            </a:pPr>
            <a:r>
              <a:rPr lang="fa-IR" dirty="0">
                <a:cs typeface="2  Titr" panose="00000700000000000000" pitchFamily="2" charset="-78"/>
              </a:rPr>
              <a:t>مرحله ششم- ترسیم مدل </a:t>
            </a:r>
            <a:r>
              <a:rPr lang="fa-IR" sz="1600" dirty="0">
                <a:latin typeface="Times New Roman" panose="02020603050405020304" pitchFamily="18" charset="0"/>
                <a:cs typeface="2  Titr" panose="00000700000000000000" pitchFamily="2" charset="-78"/>
              </a:rPr>
              <a:t>:</a:t>
            </a:r>
          </a:p>
          <a:p>
            <a:pPr algn="r" rtl="1">
              <a:lnSpc>
                <a:spcPct val="200000"/>
              </a:lnSpc>
            </a:pPr>
            <a:r>
              <a:rPr lang="fa-IR" dirty="0">
                <a:cs typeface="2  Titr" panose="00000700000000000000" pitchFamily="2" charset="-78"/>
              </a:rPr>
              <a:t>پس از تعیین روابط و سطح متغیرها </a:t>
            </a:r>
            <a:r>
              <a:rPr lang="fa-IR" dirty="0" smtClean="0">
                <a:cs typeface="2  Titr" panose="00000700000000000000" pitchFamily="2" charset="-78"/>
              </a:rPr>
              <a:t>می توان </a:t>
            </a:r>
            <a:r>
              <a:rPr lang="fa-IR" dirty="0">
                <a:cs typeface="2  Titr" panose="00000700000000000000" pitchFamily="2" charset="-78"/>
              </a:rPr>
              <a:t>آنها را به شکل مدلی ترسیم کرد. </a:t>
            </a:r>
            <a:r>
              <a:rPr lang="fa-IR" dirty="0" smtClean="0">
                <a:cs typeface="2  Titr" panose="00000700000000000000" pitchFamily="2" charset="-78"/>
              </a:rPr>
              <a:t>به همین </a:t>
            </a:r>
            <a:r>
              <a:rPr lang="fa-IR" dirty="0">
                <a:cs typeface="2  Titr" panose="00000700000000000000" pitchFamily="2" charset="-78"/>
              </a:rPr>
              <a:t>منظور </a:t>
            </a:r>
            <a:r>
              <a:rPr lang="fa-IR" dirty="0" smtClean="0">
                <a:cs typeface="2  Titr" panose="00000700000000000000" pitchFamily="2" charset="-78"/>
              </a:rPr>
              <a:t>ابتدا متغیرها</a:t>
            </a:r>
            <a:r>
              <a:rPr lang="fa-IR" dirty="0">
                <a:cs typeface="2  Titr" panose="00000700000000000000" pitchFamily="2" charset="-78"/>
              </a:rPr>
              <a:t>، برحسب سطح آنها به ترتیب از بالا به پایین تنظیم </a:t>
            </a:r>
            <a:r>
              <a:rPr lang="fa-IR" dirty="0" smtClean="0">
                <a:cs typeface="2  Titr" panose="00000700000000000000" pitchFamily="2" charset="-78"/>
              </a:rPr>
              <a:t>می شوند[1]. در </a:t>
            </a:r>
            <a:r>
              <a:rPr lang="fa-IR" dirty="0">
                <a:cs typeface="2  Titr" panose="00000700000000000000" pitchFamily="2" charset="-78"/>
              </a:rPr>
              <a:t>این مرحله، با توجه </a:t>
            </a:r>
            <a:r>
              <a:rPr lang="fa-IR" dirty="0" smtClean="0">
                <a:cs typeface="2  Titr" panose="00000700000000000000" pitchFamily="2" charset="-78"/>
              </a:rPr>
              <a:t>به سطوح به دست آمده </a:t>
            </a:r>
            <a:r>
              <a:rPr lang="fa-IR" dirty="0">
                <a:cs typeface="2  Titr" panose="00000700000000000000" pitchFamily="2" charset="-78"/>
              </a:rPr>
              <a:t>از متغیرها و ماتریس نهایی، یک مدل اولیه رسم </a:t>
            </a:r>
            <a:r>
              <a:rPr lang="fa-IR" dirty="0" smtClean="0">
                <a:cs typeface="2  Titr" panose="00000700000000000000" pitchFamily="2" charset="-78"/>
              </a:rPr>
              <a:t>می شود </a:t>
            </a:r>
            <a:r>
              <a:rPr lang="fa-IR" dirty="0">
                <a:cs typeface="2  Titr" panose="00000700000000000000" pitchFamily="2" charset="-78"/>
              </a:rPr>
              <a:t>و از طریق حذف </a:t>
            </a:r>
            <a:r>
              <a:rPr lang="fa-IR" dirty="0" smtClean="0">
                <a:cs typeface="2  Titr" panose="00000700000000000000" pitchFamily="2" charset="-78"/>
              </a:rPr>
              <a:t>انتقال پذیریها </a:t>
            </a:r>
            <a:r>
              <a:rPr lang="fa-IR" dirty="0">
                <a:cs typeface="2  Titr" panose="00000700000000000000" pitchFamily="2" charset="-78"/>
              </a:rPr>
              <a:t>در مدل اولیه، مدل نهایی به دست </a:t>
            </a:r>
            <a:r>
              <a:rPr lang="fa-IR" dirty="0" smtClean="0">
                <a:cs typeface="2  Titr" panose="00000700000000000000" pitchFamily="2" charset="-78"/>
              </a:rPr>
              <a:t>می آید</a:t>
            </a:r>
            <a:r>
              <a:rPr lang="fa-IR" dirty="0">
                <a:cs typeface="2  Titr" panose="00000700000000000000" pitchFamily="2" charset="-78"/>
              </a:rPr>
              <a:t>. روابط بین متغیرها و جهت پیکان از روی </a:t>
            </a:r>
            <a:r>
              <a:rPr lang="fa-IR" dirty="0" smtClean="0">
                <a:cs typeface="2  Titr" panose="00000700000000000000" pitchFamily="2" charset="-78"/>
              </a:rPr>
              <a:t>ماتریس نهایی </a:t>
            </a:r>
            <a:r>
              <a:rPr lang="fa-IR" dirty="0">
                <a:cs typeface="2  Titr" panose="00000700000000000000" pitchFamily="2" charset="-78"/>
              </a:rPr>
              <a:t>مشخص </a:t>
            </a:r>
            <a:r>
              <a:rPr lang="fa-IR" dirty="0" smtClean="0">
                <a:cs typeface="2  Titr" panose="00000700000000000000" pitchFamily="2" charset="-78"/>
              </a:rPr>
              <a:t>می شود</a:t>
            </a:r>
            <a:endParaRPr lang="en-US" dirty="0">
              <a:cs typeface="2  Titr" panose="00000700000000000000" pitchFamily="2" charset="-78"/>
            </a:endParaRPr>
          </a:p>
        </p:txBody>
      </p:sp>
    </p:spTree>
    <p:extLst>
      <p:ext uri="{BB962C8B-B14F-4D97-AF65-F5344CB8AC3E}">
        <p14:creationId xmlns:p14="http://schemas.microsoft.com/office/powerpoint/2010/main" val="3149163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19312" y="6265381"/>
            <a:ext cx="8351812" cy="553998"/>
            <a:chOff x="2371799" y="6214605"/>
            <a:chExt cx="6292008" cy="553998"/>
          </a:xfrm>
        </p:grpSpPr>
        <p:sp>
          <p:nvSpPr>
            <p:cNvPr id="19" name="TextBox 18"/>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0" name="TextBox 19"/>
            <p:cNvSpPr txBox="1"/>
            <p:nvPr/>
          </p:nvSpPr>
          <p:spPr>
            <a:xfrm>
              <a:off x="3414416" y="6308822"/>
              <a:ext cx="985688"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21" name="TextBox 20"/>
            <p:cNvSpPr txBox="1"/>
            <p:nvPr/>
          </p:nvSpPr>
          <p:spPr>
            <a:xfrm>
              <a:off x="4641827" y="6214605"/>
              <a:ext cx="1420581" cy="553998"/>
            </a:xfrm>
            <a:prstGeom prst="rect">
              <a:avLst/>
            </a:prstGeom>
            <a:noFill/>
          </p:spPr>
          <p:txBody>
            <a:bodyPr wrap="none" rtlCol="0">
              <a:spAutoFit/>
            </a:bodyPr>
            <a:lstStyle/>
            <a:p>
              <a:pPr algn="r" rtl="1">
                <a:lnSpc>
                  <a:spcPct val="150000"/>
                </a:lnSpc>
              </a:pPr>
              <a:r>
                <a:rPr lang="fa-IR" sz="2000" dirty="0">
                  <a:solidFill>
                    <a:schemeClr val="bg1">
                      <a:lumMod val="50000"/>
                    </a:schemeClr>
                  </a:solidFill>
                  <a:cs typeface="B Nazanin" panose="00000400000000000000" pitchFamily="2" charset="-78"/>
                </a:rPr>
                <a:t>روش پیشنهادی</a:t>
              </a:r>
              <a:endParaRPr lang="en-US" sz="2000" dirty="0">
                <a:solidFill>
                  <a:schemeClr val="bg1">
                    <a:lumMod val="50000"/>
                  </a:schemeClr>
                </a:solidFill>
                <a:cs typeface="B Nazanin" panose="00000400000000000000" pitchFamily="2" charset="-78"/>
              </a:endParaRPr>
            </a:p>
          </p:txBody>
        </p:sp>
        <p:sp>
          <p:nvSpPr>
            <p:cNvPr id="22" name="TextBox 21"/>
            <p:cNvSpPr txBox="1"/>
            <p:nvPr/>
          </p:nvSpPr>
          <p:spPr>
            <a:xfrm>
              <a:off x="6348301" y="6324211"/>
              <a:ext cx="1236236"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توضیح مسئله</a:t>
              </a:r>
              <a:endParaRPr lang="en-US" sz="2000" dirty="0">
                <a:solidFill>
                  <a:schemeClr val="bg1">
                    <a:lumMod val="50000"/>
                  </a:schemeClr>
                </a:solidFill>
                <a:cs typeface="B Nazanin" panose="00000400000000000000" pitchFamily="2" charset="-78"/>
              </a:endParaRPr>
            </a:p>
          </p:txBody>
        </p:sp>
        <p:sp>
          <p:nvSpPr>
            <p:cNvPr id="23" name="TextBox 22"/>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solidFill>
                  <a:cs typeface="B Nazanin" panose="00000400000000000000" pitchFamily="2" charset="-78"/>
                </a:rPr>
                <a:t>مقدمه</a:t>
              </a:r>
              <a:endParaRPr lang="en-US" sz="2000" dirty="0">
                <a:solidFill>
                  <a:schemeClr val="bg1"/>
                </a:solidFill>
                <a:cs typeface="B Nazanin" panose="00000400000000000000" pitchFamily="2" charset="-78"/>
              </a:endParaRPr>
            </a:p>
          </p:txBody>
        </p:sp>
        <p:sp>
          <p:nvSpPr>
            <p:cNvPr id="24" name="Chevron 23"/>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5" name="Chevron 24"/>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6" name="Chevron 25"/>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7" name="Chevron 26"/>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sp>
        <p:nvSpPr>
          <p:cNvPr id="3" name="Slide Number Placeholder 2"/>
          <p:cNvSpPr>
            <a:spLocks noGrp="1"/>
          </p:cNvSpPr>
          <p:nvPr>
            <p:ph type="sldNum" sz="quarter" idx="12"/>
          </p:nvPr>
        </p:nvSpPr>
        <p:spPr/>
        <p:txBody>
          <a:bodyPr/>
          <a:lstStyle/>
          <a:p>
            <a:fld id="{26909992-41BC-4940-858B-BBD17F8BF7F9}" type="slidenum">
              <a:rPr lang="en-US" smtClean="0"/>
              <a:pPr/>
              <a:t>2</a:t>
            </a:fld>
            <a:endParaRPr lang="en-US"/>
          </a:p>
        </p:txBody>
      </p:sp>
      <p:sp>
        <p:nvSpPr>
          <p:cNvPr id="28" name="Title 1"/>
          <p:cNvSpPr txBox="1">
            <a:spLocks/>
          </p:cNvSpPr>
          <p:nvPr/>
        </p:nvSpPr>
        <p:spPr>
          <a:xfrm>
            <a:off x="-48475" y="335100"/>
            <a:ext cx="8976575"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r" rtl="1"/>
            <a:r>
              <a:rPr lang="fa-IR" sz="3400" dirty="0" smtClean="0">
                <a:cs typeface="2  Titr" panose="00000700000000000000" pitchFamily="2" charset="-78"/>
              </a:rPr>
              <a:t>چکیده</a:t>
            </a:r>
            <a:endParaRPr lang="en-US" sz="3400" b="1" dirty="0">
              <a:ea typeface="ＭＳ Ｐゴシック" panose="020B0600070205080204" pitchFamily="34" charset="-128"/>
              <a:cs typeface="2  Titr" panose="00000700000000000000" pitchFamily="2" charset="-78"/>
            </a:endParaRPr>
          </a:p>
        </p:txBody>
      </p:sp>
      <p:sp>
        <p:nvSpPr>
          <p:cNvPr id="4" name="Rectangle 3">
            <a:extLst>
              <a:ext uri="{FF2B5EF4-FFF2-40B4-BE49-F238E27FC236}">
                <a16:creationId xmlns:a16="http://schemas.microsoft.com/office/drawing/2014/main" id="{EFAFC426-806B-47FB-8CAB-A09587B429D1}"/>
              </a:ext>
            </a:extLst>
          </p:cNvPr>
          <p:cNvSpPr/>
          <p:nvPr/>
        </p:nvSpPr>
        <p:spPr>
          <a:xfrm>
            <a:off x="104504" y="1357251"/>
            <a:ext cx="8845401" cy="4662815"/>
          </a:xfrm>
          <a:prstGeom prst="rect">
            <a:avLst/>
          </a:prstGeom>
        </p:spPr>
        <p:txBody>
          <a:bodyPr wrap="square">
            <a:spAutoFit/>
          </a:bodyPr>
          <a:lstStyle/>
          <a:p>
            <a:pPr algn="just" rtl="1">
              <a:lnSpc>
                <a:spcPct val="150000"/>
              </a:lnSpc>
            </a:pPr>
            <a:r>
              <a:rPr lang="fa-IR" b="1" dirty="0" smtClean="0">
                <a:cs typeface="B Nazanin" panose="00000400000000000000" pitchFamily="2" charset="-78"/>
              </a:rPr>
              <a:t>مدل</a:t>
            </a:r>
            <a:r>
              <a:rPr lang="en-US" b="1" dirty="0" smtClean="0">
                <a:cs typeface="B Nazanin" panose="00000400000000000000" pitchFamily="2" charset="-78"/>
              </a:rPr>
              <a:t> </a:t>
            </a:r>
            <a:r>
              <a:rPr lang="fa-IR" b="1" dirty="0" smtClean="0">
                <a:cs typeface="B Nazanin" panose="00000400000000000000" pitchFamily="2" charset="-78"/>
              </a:rPr>
              <a:t>سازی </a:t>
            </a:r>
            <a:r>
              <a:rPr lang="fa-IR" b="1" dirty="0">
                <a:cs typeface="B Nazanin" panose="00000400000000000000" pitchFamily="2" charset="-78"/>
              </a:rPr>
              <a:t>ساختاری تفسیری یکی از </a:t>
            </a:r>
            <a:r>
              <a:rPr lang="fa-IR" b="1" dirty="0" smtClean="0">
                <a:cs typeface="B Nazanin" panose="00000400000000000000" pitchFamily="2" charset="-78"/>
              </a:rPr>
              <a:t>روش</a:t>
            </a:r>
            <a:r>
              <a:rPr lang="en-US" b="1" dirty="0" smtClean="0">
                <a:cs typeface="B Nazanin" panose="00000400000000000000" pitchFamily="2" charset="-78"/>
              </a:rPr>
              <a:t> </a:t>
            </a:r>
            <a:r>
              <a:rPr lang="fa-IR" b="1" dirty="0" smtClean="0">
                <a:cs typeface="B Nazanin" panose="00000400000000000000" pitchFamily="2" charset="-78"/>
              </a:rPr>
              <a:t>های </a:t>
            </a:r>
            <a:r>
              <a:rPr lang="fa-IR" b="1" dirty="0">
                <a:cs typeface="B Nazanin" panose="00000400000000000000" pitchFamily="2" charset="-78"/>
              </a:rPr>
              <a:t>طراحی </a:t>
            </a:r>
            <a:r>
              <a:rPr lang="fa-IR" b="1" dirty="0" smtClean="0">
                <a:cs typeface="B Nazanin" panose="00000400000000000000" pitchFamily="2" charset="-78"/>
              </a:rPr>
              <a:t>سیستم</a:t>
            </a:r>
            <a:r>
              <a:rPr lang="en-US" b="1" dirty="0" smtClean="0">
                <a:cs typeface="B Nazanin" panose="00000400000000000000" pitchFamily="2" charset="-78"/>
              </a:rPr>
              <a:t> </a:t>
            </a:r>
            <a:r>
              <a:rPr lang="fa-IR" b="1" dirty="0" smtClean="0">
                <a:cs typeface="B Nazanin" panose="00000400000000000000" pitchFamily="2" charset="-78"/>
              </a:rPr>
              <a:t>ها</a:t>
            </a:r>
            <a:r>
              <a:rPr lang="fa-IR" b="1" dirty="0">
                <a:cs typeface="B Nazanin" panose="00000400000000000000" pitchFamily="2" charset="-78"/>
              </a:rPr>
              <a:t>، </a:t>
            </a:r>
            <a:r>
              <a:rPr lang="fa-IR" b="1" dirty="0" smtClean="0">
                <a:cs typeface="B Nazanin" panose="00000400000000000000" pitchFamily="2" charset="-78"/>
              </a:rPr>
              <a:t>به</a:t>
            </a:r>
            <a:r>
              <a:rPr lang="en-US" b="1" dirty="0" smtClean="0">
                <a:cs typeface="B Nazanin" panose="00000400000000000000" pitchFamily="2" charset="-78"/>
              </a:rPr>
              <a:t> </a:t>
            </a:r>
            <a:r>
              <a:rPr lang="fa-IR" b="1" dirty="0" smtClean="0">
                <a:cs typeface="B Nazanin" panose="00000400000000000000" pitchFamily="2" charset="-78"/>
              </a:rPr>
              <a:t>ویژه سیستم</a:t>
            </a:r>
            <a:r>
              <a:rPr lang="en-US" b="1" dirty="0" smtClean="0">
                <a:cs typeface="B Nazanin" panose="00000400000000000000" pitchFamily="2" charset="-78"/>
              </a:rPr>
              <a:t> </a:t>
            </a:r>
            <a:r>
              <a:rPr lang="fa-IR" b="1" dirty="0" smtClean="0">
                <a:cs typeface="B Nazanin" panose="00000400000000000000" pitchFamily="2" charset="-78"/>
              </a:rPr>
              <a:t>های </a:t>
            </a:r>
            <a:r>
              <a:rPr lang="fa-IR" b="1" dirty="0">
                <a:cs typeface="B Nazanin" panose="00000400000000000000" pitchFamily="2" charset="-78"/>
              </a:rPr>
              <a:t>مدیریتی </a:t>
            </a:r>
            <a:r>
              <a:rPr lang="fa-IR" b="1" dirty="0" smtClean="0">
                <a:cs typeface="B Nazanin" panose="00000400000000000000" pitchFamily="2" charset="-78"/>
              </a:rPr>
              <a:t>و</a:t>
            </a:r>
            <a:r>
              <a:rPr lang="en-US" b="1" dirty="0" smtClean="0">
                <a:cs typeface="B Nazanin" panose="00000400000000000000" pitchFamily="2" charset="-78"/>
              </a:rPr>
              <a:t> </a:t>
            </a:r>
            <a:r>
              <a:rPr lang="fa-IR" b="1" dirty="0" smtClean="0">
                <a:cs typeface="B Nazanin" panose="00000400000000000000" pitchFamily="2" charset="-78"/>
              </a:rPr>
              <a:t>حسابداری </a:t>
            </a:r>
            <a:r>
              <a:rPr lang="fa-IR" b="1" dirty="0">
                <a:cs typeface="B Nazanin" panose="00000400000000000000" pitchFamily="2" charset="-78"/>
              </a:rPr>
              <a:t>است و </a:t>
            </a:r>
            <a:r>
              <a:rPr lang="fa-IR" b="1" dirty="0" smtClean="0">
                <a:cs typeface="B Nazanin" panose="00000400000000000000" pitchFamily="2" charset="-78"/>
              </a:rPr>
              <a:t>به</a:t>
            </a:r>
            <a:r>
              <a:rPr lang="en-US" b="1" dirty="0" smtClean="0">
                <a:cs typeface="B Nazanin" panose="00000400000000000000" pitchFamily="2" charset="-78"/>
              </a:rPr>
              <a:t> </a:t>
            </a:r>
            <a:r>
              <a:rPr lang="fa-IR" b="1" dirty="0" smtClean="0">
                <a:cs typeface="B Nazanin" panose="00000400000000000000" pitchFamily="2" charset="-78"/>
              </a:rPr>
              <a:t>عنوان </a:t>
            </a:r>
            <a:r>
              <a:rPr lang="fa-IR" b="1" dirty="0">
                <a:cs typeface="B Nazanin" panose="00000400000000000000" pitchFamily="2" charset="-78"/>
              </a:rPr>
              <a:t>ابزاری مهم برای نظم بخشیدن و جهت دادن به پیچیدگی روابط بین </a:t>
            </a:r>
            <a:r>
              <a:rPr lang="fa-IR" b="1" dirty="0" smtClean="0">
                <a:cs typeface="B Nazanin" panose="00000400000000000000" pitchFamily="2" charset="-78"/>
              </a:rPr>
              <a:t>متغیرها</a:t>
            </a:r>
            <a:r>
              <a:rPr lang="en-US" b="1" dirty="0" smtClean="0">
                <a:cs typeface="B Nazanin" panose="00000400000000000000" pitchFamily="2" charset="-78"/>
              </a:rPr>
              <a:t> </a:t>
            </a:r>
            <a:r>
              <a:rPr lang="fa-IR" b="1" dirty="0" smtClean="0">
                <a:cs typeface="B Nazanin" panose="00000400000000000000" pitchFamily="2" charset="-78"/>
              </a:rPr>
              <a:t>عمل </a:t>
            </a:r>
            <a:r>
              <a:rPr lang="fa-IR" b="1" dirty="0">
                <a:cs typeface="B Nazanin" panose="00000400000000000000" pitchFamily="2" charset="-78"/>
              </a:rPr>
              <a:t>میکند. این تکنیک با شناسایی متغیرها، آغاز و سپس روابط </a:t>
            </a:r>
            <a:r>
              <a:rPr lang="fa-IR" b="1" dirty="0" smtClean="0">
                <a:cs typeface="B Nazanin" panose="00000400000000000000" pitchFamily="2" charset="-78"/>
              </a:rPr>
              <a:t>زمین</a:t>
            </a:r>
            <a:r>
              <a:rPr lang="en-US" b="1" dirty="0" smtClean="0">
                <a:cs typeface="B Nazanin" panose="00000400000000000000" pitchFamily="2" charset="-78"/>
              </a:rPr>
              <a:t> </a:t>
            </a:r>
            <a:r>
              <a:rPr lang="fa-IR" b="1" dirty="0" smtClean="0">
                <a:cs typeface="B Nazanin" panose="00000400000000000000" pitchFamily="2" charset="-78"/>
              </a:rPr>
              <a:t>های </a:t>
            </a:r>
            <a:r>
              <a:rPr lang="fa-IR" b="1" dirty="0">
                <a:cs typeface="B Nazanin" panose="00000400000000000000" pitchFamily="2" charset="-78"/>
              </a:rPr>
              <a:t>بین متغیرها را با استفاده </a:t>
            </a:r>
            <a:r>
              <a:rPr lang="fa-IR" b="1" dirty="0" smtClean="0">
                <a:cs typeface="B Nazanin" panose="00000400000000000000" pitchFamily="2" charset="-78"/>
              </a:rPr>
              <a:t>از</a:t>
            </a:r>
            <a:r>
              <a:rPr lang="en-US" b="1" dirty="0" smtClean="0">
                <a:cs typeface="B Nazanin" panose="00000400000000000000" pitchFamily="2" charset="-78"/>
              </a:rPr>
              <a:t> </a:t>
            </a:r>
            <a:r>
              <a:rPr lang="fa-IR" b="1" dirty="0" smtClean="0">
                <a:cs typeface="B Nazanin" panose="00000400000000000000" pitchFamily="2" charset="-78"/>
              </a:rPr>
              <a:t>تجربه</a:t>
            </a:r>
            <a:r>
              <a:rPr lang="en-US" b="1" dirty="0" smtClean="0">
                <a:cs typeface="B Nazanin" panose="00000400000000000000" pitchFamily="2" charset="-78"/>
              </a:rPr>
              <a:t> </a:t>
            </a:r>
            <a:r>
              <a:rPr lang="fa-IR" b="1" dirty="0" smtClean="0">
                <a:cs typeface="B Nazanin" panose="00000400000000000000" pitchFamily="2" charset="-78"/>
              </a:rPr>
              <a:t>ها </a:t>
            </a:r>
            <a:r>
              <a:rPr lang="fa-IR" b="1" dirty="0">
                <a:cs typeface="B Nazanin" panose="00000400000000000000" pitchFamily="2" charset="-78"/>
              </a:rPr>
              <a:t>و دانش خبرگان مشخص و درنهایت مدل ساختاری چند سطحی ایجاد </a:t>
            </a:r>
            <a:r>
              <a:rPr lang="fa-IR" b="1" dirty="0" smtClean="0">
                <a:cs typeface="B Nazanin" panose="00000400000000000000" pitchFamily="2" charset="-78"/>
              </a:rPr>
              <a:t>می</a:t>
            </a:r>
            <a:r>
              <a:rPr lang="en-US" b="1" dirty="0" smtClean="0">
                <a:cs typeface="B Nazanin" panose="00000400000000000000" pitchFamily="2" charset="-78"/>
              </a:rPr>
              <a:t> </a:t>
            </a:r>
            <a:r>
              <a:rPr lang="fa-IR" b="1" dirty="0" smtClean="0">
                <a:cs typeface="B Nazanin" panose="00000400000000000000" pitchFamily="2" charset="-78"/>
              </a:rPr>
              <a:t>کند</a:t>
            </a:r>
            <a:r>
              <a:rPr lang="fa-IR" b="1" dirty="0">
                <a:cs typeface="B Nazanin" panose="00000400000000000000" pitchFamily="2" charset="-78"/>
              </a:rPr>
              <a:t>. در این </a:t>
            </a:r>
            <a:r>
              <a:rPr lang="fa-IR" b="1" dirty="0" smtClean="0">
                <a:cs typeface="B Nazanin" panose="00000400000000000000" pitchFamily="2" charset="-78"/>
              </a:rPr>
              <a:t>پژوهش</a:t>
            </a:r>
            <a:r>
              <a:rPr lang="en-US" b="1" dirty="0" smtClean="0">
                <a:cs typeface="B Nazanin" panose="00000400000000000000" pitchFamily="2" charset="-78"/>
              </a:rPr>
              <a:t> </a:t>
            </a:r>
            <a:r>
              <a:rPr lang="fa-IR" b="1" dirty="0" smtClean="0">
                <a:cs typeface="B Nazanin" panose="00000400000000000000" pitchFamily="2" charset="-78"/>
              </a:rPr>
              <a:t>با </a:t>
            </a:r>
            <a:r>
              <a:rPr lang="fa-IR" b="1" dirty="0">
                <a:cs typeface="B Nazanin" panose="00000400000000000000" pitchFamily="2" charset="-78"/>
              </a:rPr>
              <a:t>استفاده از این رویکرد، متغیرهای روانشناختی مؤثر بر </a:t>
            </a:r>
            <a:r>
              <a:rPr lang="fa-IR" b="1" dirty="0" smtClean="0">
                <a:cs typeface="B Nazanin" panose="00000400000000000000" pitchFamily="2" charset="-78"/>
              </a:rPr>
              <a:t>تصمیم</a:t>
            </a:r>
            <a:r>
              <a:rPr lang="en-US" b="1" dirty="0" smtClean="0">
                <a:cs typeface="B Nazanin" panose="00000400000000000000" pitchFamily="2" charset="-78"/>
              </a:rPr>
              <a:t> </a:t>
            </a:r>
            <a:r>
              <a:rPr lang="fa-IR" b="1" dirty="0" smtClean="0">
                <a:cs typeface="B Nazanin" panose="00000400000000000000" pitchFamily="2" charset="-78"/>
              </a:rPr>
              <a:t>گیری سرمایه</a:t>
            </a:r>
            <a:r>
              <a:rPr lang="en-US" b="1" dirty="0" smtClean="0">
                <a:cs typeface="B Nazanin" panose="00000400000000000000" pitchFamily="2" charset="-78"/>
              </a:rPr>
              <a:t> </a:t>
            </a:r>
            <a:r>
              <a:rPr lang="fa-IR" b="1" dirty="0" smtClean="0">
                <a:cs typeface="B Nazanin" panose="00000400000000000000" pitchFamily="2" charset="-78"/>
              </a:rPr>
              <a:t>گذاران </a:t>
            </a:r>
            <a:r>
              <a:rPr lang="fa-IR" b="1" dirty="0">
                <a:cs typeface="B Nazanin" panose="00000400000000000000" pitchFamily="2" charset="-78"/>
              </a:rPr>
              <a:t>حقیقی فعال </a:t>
            </a:r>
            <a:r>
              <a:rPr lang="fa-IR" b="1" dirty="0" smtClean="0">
                <a:cs typeface="B Nazanin" panose="00000400000000000000" pitchFamily="2" charset="-78"/>
              </a:rPr>
              <a:t>در</a:t>
            </a:r>
            <a:r>
              <a:rPr lang="en-US" b="1" dirty="0" smtClean="0">
                <a:cs typeface="B Nazanin" panose="00000400000000000000" pitchFamily="2" charset="-78"/>
              </a:rPr>
              <a:t> </a:t>
            </a:r>
            <a:r>
              <a:rPr lang="fa-IR" b="1" dirty="0" smtClean="0">
                <a:cs typeface="B Nazanin" panose="00000400000000000000" pitchFamily="2" charset="-78"/>
              </a:rPr>
              <a:t>بازار </a:t>
            </a:r>
            <a:r>
              <a:rPr lang="fa-IR" b="1" dirty="0">
                <a:cs typeface="B Nazanin" panose="00000400000000000000" pitchFamily="2" charset="-78"/>
              </a:rPr>
              <a:t>بورس اوراق بهادار ساختاربندی گردیدند. بدین منظور از خبرگان متخصص در این زمینه </a:t>
            </a:r>
            <a:r>
              <a:rPr lang="fa-IR" b="1" dirty="0" smtClean="0">
                <a:cs typeface="B Nazanin" panose="00000400000000000000" pitchFamily="2" charset="-78"/>
              </a:rPr>
              <a:t>استفاده</a:t>
            </a:r>
            <a:r>
              <a:rPr lang="en-US" b="1" dirty="0" smtClean="0">
                <a:cs typeface="B Nazanin" panose="00000400000000000000" pitchFamily="2" charset="-78"/>
              </a:rPr>
              <a:t> </a:t>
            </a:r>
            <a:r>
              <a:rPr lang="fa-IR" b="1" dirty="0" smtClean="0">
                <a:cs typeface="B Nazanin" panose="00000400000000000000" pitchFamily="2" charset="-78"/>
              </a:rPr>
              <a:t>گردید </a:t>
            </a:r>
            <a:r>
              <a:rPr lang="fa-IR" b="1" dirty="0">
                <a:cs typeface="B Nazanin" panose="00000400000000000000" pitchFamily="2" charset="-78"/>
              </a:rPr>
              <a:t>و 21 متغیر روانشناختی مؤثر بر رفتار/تصمیم گیری </a:t>
            </a:r>
            <a:r>
              <a:rPr lang="fa-IR" b="1" dirty="0" smtClean="0">
                <a:cs typeface="B Nazanin" panose="00000400000000000000" pitchFamily="2" charset="-78"/>
              </a:rPr>
              <a:t>سرمایه</a:t>
            </a:r>
            <a:r>
              <a:rPr lang="en-US" b="1" dirty="0" smtClean="0">
                <a:cs typeface="B Nazanin" panose="00000400000000000000" pitchFamily="2" charset="-78"/>
              </a:rPr>
              <a:t> </a:t>
            </a:r>
            <a:r>
              <a:rPr lang="fa-IR" b="1" dirty="0" smtClean="0">
                <a:cs typeface="B Nazanin" panose="00000400000000000000" pitchFamily="2" charset="-78"/>
              </a:rPr>
              <a:t>گذاران </a:t>
            </a:r>
            <a:r>
              <a:rPr lang="fa-IR" b="1" dirty="0">
                <a:cs typeface="B Nazanin" panose="00000400000000000000" pitchFamily="2" charset="-78"/>
              </a:rPr>
              <a:t>شناسایی و سپس </a:t>
            </a:r>
            <a:r>
              <a:rPr lang="fa-IR" b="1" dirty="0" smtClean="0">
                <a:cs typeface="B Nazanin" panose="00000400000000000000" pitchFamily="2" charset="-78"/>
              </a:rPr>
              <a:t>بوسیله</a:t>
            </a:r>
            <a:r>
              <a:rPr lang="en-US" b="1" dirty="0" smtClean="0">
                <a:cs typeface="B Nazanin" panose="00000400000000000000" pitchFamily="2" charset="-78"/>
              </a:rPr>
              <a:t> </a:t>
            </a:r>
            <a:r>
              <a:rPr lang="fa-IR" b="1" dirty="0" smtClean="0">
                <a:cs typeface="B Nazanin" panose="00000400000000000000" pitchFamily="2" charset="-78"/>
              </a:rPr>
              <a:t>ماتریس </a:t>
            </a:r>
            <a:r>
              <a:rPr lang="fa-IR" b="1" dirty="0">
                <a:cs typeface="B Nazanin" panose="00000400000000000000" pitchFamily="2" charset="-78"/>
              </a:rPr>
              <a:t>دسترسی اولیه، میزان تأثیرگذاری آنها در مدل رفتار/ تصمیم </a:t>
            </a:r>
            <a:r>
              <a:rPr lang="fa-IR" b="1" dirty="0" smtClean="0">
                <a:cs typeface="B Nazanin" panose="00000400000000000000" pitchFamily="2" charset="-78"/>
              </a:rPr>
              <a:t>سرمایه</a:t>
            </a:r>
            <a:r>
              <a:rPr lang="en-US" b="1" dirty="0" smtClean="0">
                <a:cs typeface="B Nazanin" panose="00000400000000000000" pitchFamily="2" charset="-78"/>
              </a:rPr>
              <a:t> </a:t>
            </a:r>
            <a:r>
              <a:rPr lang="fa-IR" b="1" dirty="0" smtClean="0">
                <a:cs typeface="B Nazanin" panose="00000400000000000000" pitchFamily="2" charset="-78"/>
              </a:rPr>
              <a:t>گذاران </a:t>
            </a:r>
            <a:r>
              <a:rPr lang="fa-IR" b="1" dirty="0">
                <a:cs typeface="B Nazanin" panose="00000400000000000000" pitchFamily="2" charset="-78"/>
              </a:rPr>
              <a:t>بر روی </a:t>
            </a:r>
            <a:r>
              <a:rPr lang="fa-IR" b="1" dirty="0" smtClean="0">
                <a:cs typeface="B Nazanin" panose="00000400000000000000" pitchFamily="2" charset="-78"/>
              </a:rPr>
              <a:t>همدیگر</a:t>
            </a:r>
            <a:r>
              <a:rPr lang="en-US" b="1" dirty="0" smtClean="0">
                <a:cs typeface="B Nazanin" panose="00000400000000000000" pitchFamily="2" charset="-78"/>
              </a:rPr>
              <a:t> </a:t>
            </a:r>
            <a:r>
              <a:rPr lang="fa-IR" b="1" dirty="0" smtClean="0">
                <a:cs typeface="B Nazanin" panose="00000400000000000000" pitchFamily="2" charset="-78"/>
              </a:rPr>
              <a:t>کدگذاری </a:t>
            </a:r>
            <a:r>
              <a:rPr lang="fa-IR" b="1" dirty="0">
                <a:cs typeface="B Nazanin" panose="00000400000000000000" pitchFamily="2" charset="-78"/>
              </a:rPr>
              <a:t>گردیدند. درنهایت با استفاده از ماتریس نهایی، </a:t>
            </a:r>
            <a:r>
              <a:rPr lang="fa-IR" b="1" dirty="0" smtClean="0">
                <a:cs typeface="B Nazanin" panose="00000400000000000000" pitchFamily="2" charset="-78"/>
              </a:rPr>
              <a:t>سطح</a:t>
            </a:r>
            <a:r>
              <a:rPr lang="en-US" b="1" dirty="0" smtClean="0">
                <a:cs typeface="B Nazanin" panose="00000400000000000000" pitchFamily="2" charset="-78"/>
              </a:rPr>
              <a:t> </a:t>
            </a:r>
            <a:r>
              <a:rPr lang="fa-IR" b="1" dirty="0" smtClean="0">
                <a:cs typeface="B Nazanin" panose="00000400000000000000" pitchFamily="2" charset="-78"/>
              </a:rPr>
              <a:t>بندی </a:t>
            </a:r>
            <a:r>
              <a:rPr lang="fa-IR" b="1" dirty="0">
                <a:cs typeface="B Nazanin" panose="00000400000000000000" pitchFamily="2" charset="-78"/>
              </a:rPr>
              <a:t>گردیدند. نتایج مدلسازی </a:t>
            </a:r>
            <a:r>
              <a:rPr lang="fa-IR" b="1" dirty="0" smtClean="0">
                <a:cs typeface="B Nazanin" panose="00000400000000000000" pitchFamily="2" charset="-78"/>
              </a:rPr>
              <a:t>ساختاری</a:t>
            </a:r>
            <a:r>
              <a:rPr lang="en-US" b="1" dirty="0" smtClean="0">
                <a:cs typeface="B Nazanin" panose="00000400000000000000" pitchFamily="2" charset="-78"/>
              </a:rPr>
              <a:t> </a:t>
            </a:r>
            <a:r>
              <a:rPr lang="fa-IR" b="1" dirty="0" smtClean="0">
                <a:cs typeface="B Nazanin" panose="00000400000000000000" pitchFamily="2" charset="-78"/>
              </a:rPr>
              <a:t>تفسیری </a:t>
            </a:r>
            <a:r>
              <a:rPr lang="fa-IR" b="1" dirty="0">
                <a:cs typeface="B Nazanin" panose="00000400000000000000" pitchFamily="2" charset="-78"/>
              </a:rPr>
              <a:t>نشان داد که متغیرهای روانشناختی مؤثر بر </a:t>
            </a:r>
            <a:r>
              <a:rPr lang="fa-IR" b="1" dirty="0" smtClean="0">
                <a:cs typeface="B Nazanin" panose="00000400000000000000" pitchFamily="2" charset="-78"/>
              </a:rPr>
              <a:t>تصمیم</a:t>
            </a:r>
            <a:r>
              <a:rPr lang="en-US" b="1" dirty="0" smtClean="0">
                <a:cs typeface="B Nazanin" panose="00000400000000000000" pitchFamily="2" charset="-78"/>
              </a:rPr>
              <a:t> </a:t>
            </a:r>
            <a:r>
              <a:rPr lang="fa-IR" b="1" dirty="0" smtClean="0">
                <a:cs typeface="B Nazanin" panose="00000400000000000000" pitchFamily="2" charset="-78"/>
              </a:rPr>
              <a:t>گیری سرمایه</a:t>
            </a:r>
            <a:r>
              <a:rPr lang="en-US" b="1" dirty="0" smtClean="0">
                <a:cs typeface="B Nazanin" panose="00000400000000000000" pitchFamily="2" charset="-78"/>
              </a:rPr>
              <a:t> </a:t>
            </a:r>
            <a:r>
              <a:rPr lang="fa-IR" b="1" dirty="0" smtClean="0">
                <a:cs typeface="B Nazanin" panose="00000400000000000000" pitchFamily="2" charset="-78"/>
              </a:rPr>
              <a:t>گذاران </a:t>
            </a:r>
            <a:r>
              <a:rPr lang="fa-IR" b="1" dirty="0">
                <a:cs typeface="B Nazanin" panose="00000400000000000000" pitchFamily="2" charset="-78"/>
              </a:rPr>
              <a:t>در 6 شش </a:t>
            </a:r>
            <a:r>
              <a:rPr lang="fa-IR" b="1" dirty="0" smtClean="0">
                <a:cs typeface="B Nazanin" panose="00000400000000000000" pitchFamily="2" charset="-78"/>
              </a:rPr>
              <a:t>سطح</a:t>
            </a:r>
            <a:r>
              <a:rPr lang="en-US" b="1" dirty="0" smtClean="0">
                <a:cs typeface="B Nazanin" panose="00000400000000000000" pitchFamily="2" charset="-78"/>
              </a:rPr>
              <a:t> </a:t>
            </a:r>
            <a:r>
              <a:rPr lang="fa-IR" b="1" dirty="0" smtClean="0">
                <a:cs typeface="B Nazanin" panose="00000400000000000000" pitchFamily="2" charset="-78"/>
              </a:rPr>
              <a:t>مدلسازی </a:t>
            </a:r>
            <a:r>
              <a:rPr lang="fa-IR" b="1" dirty="0">
                <a:cs typeface="B Nazanin" panose="00000400000000000000" pitchFamily="2" charset="-78"/>
              </a:rPr>
              <a:t>شدند و متغیر توان پنداری در بالاترین سطح و دارای تأثیرپذیری بیشتری از سایر </a:t>
            </a:r>
            <a:r>
              <a:rPr lang="fa-IR" b="1" dirty="0" smtClean="0">
                <a:cs typeface="B Nazanin" panose="00000400000000000000" pitchFamily="2" charset="-78"/>
              </a:rPr>
              <a:t>متغیرهای</a:t>
            </a:r>
            <a:r>
              <a:rPr lang="en-US" b="1" dirty="0" smtClean="0">
                <a:cs typeface="B Nazanin" panose="00000400000000000000" pitchFamily="2" charset="-78"/>
              </a:rPr>
              <a:t> </a:t>
            </a:r>
            <a:r>
              <a:rPr lang="fa-IR" b="1" dirty="0" smtClean="0">
                <a:cs typeface="B Nazanin" panose="00000400000000000000" pitchFamily="2" charset="-78"/>
              </a:rPr>
              <a:t>روانشناختی </a:t>
            </a:r>
            <a:r>
              <a:rPr lang="fa-IR" b="1" dirty="0">
                <a:cs typeface="B Nazanin" panose="00000400000000000000" pitchFamily="2" charset="-78"/>
              </a:rPr>
              <a:t>و متغیر دیر پذیری نیز در پایینترین سطح قرار دارد.</a:t>
            </a:r>
            <a:endParaRPr lang="en-US" sz="2100" b="1" dirty="0">
              <a:cs typeface="B Nazanin" panose="00000400000000000000" pitchFamily="2" charset="-78"/>
            </a:endParaRPr>
          </a:p>
        </p:txBody>
      </p:sp>
    </p:spTree>
    <p:extLst>
      <p:ext uri="{BB962C8B-B14F-4D97-AF65-F5344CB8AC3E}">
        <p14:creationId xmlns:p14="http://schemas.microsoft.com/office/powerpoint/2010/main" val="376068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a:spLocks noGrp="1"/>
          </p:cNvSpPr>
          <p:nvPr>
            <p:ph type="title"/>
          </p:nvPr>
        </p:nvSpPr>
        <p:spPr>
          <a:xfrm>
            <a:off x="228600" y="21429"/>
            <a:ext cx="8636000" cy="1325563"/>
          </a:xfrm>
        </p:spPr>
        <p:txBody>
          <a:bodyPr>
            <a:normAutofit/>
          </a:bodyPr>
          <a:lstStyle/>
          <a:p>
            <a:pPr algn="r" rtl="1"/>
            <a:r>
              <a:rPr lang="fa-IR" sz="3400" b="1" dirty="0">
                <a:cs typeface="2  Titr" panose="00000700000000000000" pitchFamily="2" charset="-78"/>
              </a:rPr>
              <a:t>مراحل تحقیق</a:t>
            </a:r>
            <a:endParaRPr lang="en-US" sz="3400" dirty="0">
              <a:cs typeface="B Nazanin" panose="00000400000000000000" pitchFamily="2" charset="-78"/>
            </a:endParaRPr>
          </a:p>
        </p:txBody>
      </p:sp>
      <p:grpSp>
        <p:nvGrpSpPr>
          <p:cNvPr id="27" name="Group 26"/>
          <p:cNvGrpSpPr/>
          <p:nvPr/>
        </p:nvGrpSpPr>
        <p:grpSpPr>
          <a:xfrm>
            <a:off x="319312" y="6265381"/>
            <a:ext cx="8351812" cy="525105"/>
            <a:chOff x="2371799" y="6214605"/>
            <a:chExt cx="6292008" cy="525105"/>
          </a:xfrm>
        </p:grpSpPr>
        <p:sp>
          <p:nvSpPr>
            <p:cNvPr id="28" name="TextBox 27"/>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9" name="TextBox 28"/>
            <p:cNvSpPr txBox="1"/>
            <p:nvPr/>
          </p:nvSpPr>
          <p:spPr>
            <a:xfrm>
              <a:off x="3414416" y="6308822"/>
              <a:ext cx="985688"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30" name="TextBox 29"/>
            <p:cNvSpPr txBox="1"/>
            <p:nvPr/>
          </p:nvSpPr>
          <p:spPr>
            <a:xfrm>
              <a:off x="4992184" y="6214605"/>
              <a:ext cx="1070224" cy="515526"/>
            </a:xfrm>
            <a:prstGeom prst="rect">
              <a:avLst/>
            </a:prstGeom>
            <a:noFill/>
          </p:spPr>
          <p:txBody>
            <a:bodyPr wrap="none" rtlCol="0">
              <a:spAutoFit/>
            </a:bodyPr>
            <a:lstStyle/>
            <a:p>
              <a:pPr algn="r" rtl="1">
                <a:lnSpc>
                  <a:spcPct val="150000"/>
                </a:lnSpc>
              </a:pPr>
              <a:r>
                <a:rPr lang="fa-IR" sz="2000" dirty="0">
                  <a:solidFill>
                    <a:schemeClr val="bg1"/>
                  </a:solidFill>
                  <a:cs typeface="B Nazanin" panose="00000400000000000000" pitchFamily="2" charset="-78"/>
                </a:rPr>
                <a:t>روش پیشنهادی</a:t>
              </a:r>
              <a:endParaRPr lang="en-US" sz="2000" dirty="0">
                <a:solidFill>
                  <a:schemeClr val="bg1"/>
                </a:solidFill>
                <a:cs typeface="B Nazanin" panose="00000400000000000000" pitchFamily="2" charset="-78"/>
              </a:endParaRPr>
            </a:p>
          </p:txBody>
        </p:sp>
        <p:sp>
          <p:nvSpPr>
            <p:cNvPr id="31" name="TextBox 30"/>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توضیح مسئله</a:t>
              </a:r>
              <a:endParaRPr lang="en-US" sz="2000" dirty="0">
                <a:solidFill>
                  <a:schemeClr val="bg1">
                    <a:lumMod val="50000"/>
                  </a:schemeClr>
                </a:solidFill>
                <a:cs typeface="B Nazanin" panose="00000400000000000000" pitchFamily="2" charset="-78"/>
              </a:endParaRPr>
            </a:p>
          </p:txBody>
        </p:sp>
        <p:sp>
          <p:nvSpPr>
            <p:cNvPr id="32" name="TextBox 31"/>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33" name="Chevron 32"/>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4" name="Chevron 33"/>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5" name="Chevron 34"/>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6" name="Chevron 35"/>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cxnSp>
        <p:nvCxnSpPr>
          <p:cNvPr id="86" name="Straight Connector 85"/>
          <p:cNvCxnSpPr/>
          <p:nvPr/>
        </p:nvCxnSpPr>
        <p:spPr>
          <a:xfrm>
            <a:off x="8174759" y="-275494"/>
            <a:ext cx="25994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6909992-41BC-4940-858B-BBD17F8BF7F9}" type="slidenum">
              <a:rPr lang="en-US" smtClean="0"/>
              <a:pPr/>
              <a:t>20</a:t>
            </a:fld>
            <a:endParaRPr lang="en-US"/>
          </a:p>
        </p:txBody>
      </p:sp>
      <p:sp>
        <p:nvSpPr>
          <p:cNvPr id="2" name="Rectangle 1"/>
          <p:cNvSpPr/>
          <p:nvPr/>
        </p:nvSpPr>
        <p:spPr>
          <a:xfrm>
            <a:off x="369432" y="1881921"/>
            <a:ext cx="8276771" cy="3450945"/>
          </a:xfrm>
          <a:prstGeom prst="rect">
            <a:avLst/>
          </a:prstGeom>
          <a:solidFill>
            <a:srgbClr val="00B050"/>
          </a:solidFill>
        </p:spPr>
        <p:txBody>
          <a:bodyPr wrap="square">
            <a:spAutoFit/>
          </a:bodyPr>
          <a:lstStyle/>
          <a:p>
            <a:pPr algn="just" rtl="1">
              <a:lnSpc>
                <a:spcPct val="250000"/>
              </a:lnSpc>
            </a:pPr>
            <a:r>
              <a:rPr lang="fa-IR" dirty="0">
                <a:cs typeface="2  Titr" panose="00000700000000000000" pitchFamily="2" charset="-78"/>
              </a:rPr>
              <a:t>مرحله هفتم- تجزیهوتحلیل قدرت نفوذ و میزان وابستگی</a:t>
            </a:r>
          </a:p>
          <a:p>
            <a:pPr algn="just" rtl="1">
              <a:lnSpc>
                <a:spcPct val="250000"/>
              </a:lnSpc>
            </a:pPr>
            <a:r>
              <a:rPr lang="fa-IR" dirty="0">
                <a:cs typeface="2  Titr" panose="00000700000000000000" pitchFamily="2" charset="-78"/>
              </a:rPr>
              <a:t>تجزیه و تحلیل قدرت نفوذ و میزان وابستگی هدف از این تجزیه و تحلیل تشخیص و تحلیل </a:t>
            </a:r>
            <a:r>
              <a:rPr lang="fa-IR" dirty="0" smtClean="0">
                <a:cs typeface="2  Titr" panose="00000700000000000000" pitchFamily="2" charset="-78"/>
              </a:rPr>
              <a:t>قدرت نفوذ </a:t>
            </a:r>
            <a:r>
              <a:rPr lang="fa-IR" dirty="0">
                <a:cs typeface="2  Titr" panose="00000700000000000000" pitchFamily="2" charset="-78"/>
              </a:rPr>
              <a:t>و وابستگی متغیرهاست. در این مرحله از طریق جمع کردن </a:t>
            </a:r>
            <a:r>
              <a:rPr lang="fa-IR" dirty="0" smtClean="0">
                <a:cs typeface="2  Titr" panose="00000700000000000000" pitchFamily="2" charset="-78"/>
              </a:rPr>
              <a:t>ورودی های(2) در </a:t>
            </a:r>
            <a:r>
              <a:rPr lang="fa-IR" dirty="0">
                <a:cs typeface="2  Titr" panose="00000700000000000000" pitchFamily="2" charset="-78"/>
              </a:rPr>
              <a:t>هر سطر، </a:t>
            </a:r>
            <a:r>
              <a:rPr lang="fa-IR" dirty="0" smtClean="0">
                <a:cs typeface="2  Titr" panose="00000700000000000000" pitchFamily="2" charset="-78"/>
              </a:rPr>
              <a:t>قدرت نفوذ </a:t>
            </a:r>
            <a:r>
              <a:rPr lang="fa-IR" dirty="0">
                <a:cs typeface="2  Titr" panose="00000700000000000000" pitchFamily="2" charset="-78"/>
              </a:rPr>
              <a:t>و همچنین جمع </a:t>
            </a:r>
            <a:r>
              <a:rPr lang="fa-IR" dirty="0" smtClean="0">
                <a:cs typeface="2  Titr" panose="00000700000000000000" pitchFamily="2" charset="-78"/>
              </a:rPr>
              <a:t>ورودی های(2)  در </a:t>
            </a:r>
            <a:r>
              <a:rPr lang="fa-IR" dirty="0">
                <a:cs typeface="2  Titr" panose="00000700000000000000" pitchFamily="2" charset="-78"/>
              </a:rPr>
              <a:t>هر ستون، میزان وابستگی متغیرها به دست میآید. بر </a:t>
            </a:r>
            <a:r>
              <a:rPr lang="fa-IR" dirty="0" smtClean="0">
                <a:cs typeface="2  Titr" panose="00000700000000000000" pitchFamily="2" charset="-78"/>
              </a:rPr>
              <a:t>همین اساس </a:t>
            </a:r>
            <a:r>
              <a:rPr lang="fa-IR" dirty="0">
                <a:cs typeface="2  Titr" panose="00000700000000000000" pitchFamily="2" charset="-78"/>
              </a:rPr>
              <a:t>نمودار قدرت نفوذ </a:t>
            </a:r>
            <a:r>
              <a:rPr lang="fa-IR" dirty="0">
                <a:latin typeface="Times New Roman" panose="02020603050405020304" pitchFamily="18" charset="0"/>
                <a:cs typeface="2  Titr" panose="00000700000000000000" pitchFamily="2" charset="-78"/>
              </a:rPr>
              <a:t>– وابستگی ترسیم </a:t>
            </a:r>
            <a:r>
              <a:rPr lang="fa-IR" dirty="0" smtClean="0">
                <a:latin typeface="Times New Roman" panose="02020603050405020304" pitchFamily="18" charset="0"/>
                <a:cs typeface="2  Titr" panose="00000700000000000000" pitchFamily="2" charset="-78"/>
              </a:rPr>
              <a:t>می شود[1].</a:t>
            </a:r>
            <a:endParaRPr lang="en-US" dirty="0">
              <a:cs typeface="2  Titr" panose="00000700000000000000" pitchFamily="2" charset="-78"/>
            </a:endParaRPr>
          </a:p>
        </p:txBody>
      </p:sp>
    </p:spTree>
    <p:extLst>
      <p:ext uri="{BB962C8B-B14F-4D97-AF65-F5344CB8AC3E}">
        <p14:creationId xmlns:p14="http://schemas.microsoft.com/office/powerpoint/2010/main" val="1563177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a:spLocks noGrp="1"/>
          </p:cNvSpPr>
          <p:nvPr>
            <p:ph type="title"/>
          </p:nvPr>
        </p:nvSpPr>
        <p:spPr>
          <a:xfrm>
            <a:off x="228600" y="21429"/>
            <a:ext cx="8636000" cy="1325563"/>
          </a:xfrm>
        </p:spPr>
        <p:txBody>
          <a:bodyPr>
            <a:noAutofit/>
          </a:bodyPr>
          <a:lstStyle/>
          <a:p>
            <a:pPr algn="just" rtl="1">
              <a:lnSpc>
                <a:spcPct val="100000"/>
              </a:lnSpc>
            </a:pPr>
            <a:r>
              <a:rPr lang="fa-IR" sz="3400" b="1" dirty="0">
                <a:cs typeface="2  Titr" panose="00000700000000000000" pitchFamily="2" charset="-78"/>
              </a:rPr>
              <a:t>مراحل تحقیق</a:t>
            </a:r>
            <a:endParaRPr lang="fa-IR" sz="3400" dirty="0">
              <a:latin typeface="Times New Roman" panose="02020603050405020304" pitchFamily="18" charset="0"/>
              <a:cs typeface="2  Titr" panose="00000700000000000000" pitchFamily="2" charset="-78"/>
            </a:endParaRPr>
          </a:p>
        </p:txBody>
      </p:sp>
      <p:grpSp>
        <p:nvGrpSpPr>
          <p:cNvPr id="27" name="Group 26"/>
          <p:cNvGrpSpPr/>
          <p:nvPr/>
        </p:nvGrpSpPr>
        <p:grpSpPr>
          <a:xfrm>
            <a:off x="319312" y="6265381"/>
            <a:ext cx="8351812" cy="525105"/>
            <a:chOff x="2371799" y="6214605"/>
            <a:chExt cx="6292008" cy="525105"/>
          </a:xfrm>
        </p:grpSpPr>
        <p:sp>
          <p:nvSpPr>
            <p:cNvPr id="28" name="TextBox 27"/>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9" name="TextBox 28"/>
            <p:cNvSpPr txBox="1"/>
            <p:nvPr/>
          </p:nvSpPr>
          <p:spPr>
            <a:xfrm>
              <a:off x="3414416" y="6308822"/>
              <a:ext cx="985688"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30" name="TextBox 29"/>
            <p:cNvSpPr txBox="1"/>
            <p:nvPr/>
          </p:nvSpPr>
          <p:spPr>
            <a:xfrm>
              <a:off x="4992184" y="6214605"/>
              <a:ext cx="1070224" cy="515526"/>
            </a:xfrm>
            <a:prstGeom prst="rect">
              <a:avLst/>
            </a:prstGeom>
            <a:noFill/>
          </p:spPr>
          <p:txBody>
            <a:bodyPr wrap="none" rtlCol="0">
              <a:spAutoFit/>
            </a:bodyPr>
            <a:lstStyle/>
            <a:p>
              <a:pPr algn="r" rtl="1">
                <a:lnSpc>
                  <a:spcPct val="150000"/>
                </a:lnSpc>
              </a:pPr>
              <a:r>
                <a:rPr lang="fa-IR" sz="2000" dirty="0">
                  <a:solidFill>
                    <a:schemeClr val="bg1"/>
                  </a:solidFill>
                  <a:cs typeface="B Nazanin" panose="00000400000000000000" pitchFamily="2" charset="-78"/>
                </a:rPr>
                <a:t>روش پیشنهادی</a:t>
              </a:r>
              <a:endParaRPr lang="en-US" sz="2000" dirty="0">
                <a:solidFill>
                  <a:schemeClr val="bg1"/>
                </a:solidFill>
                <a:cs typeface="B Nazanin" panose="00000400000000000000" pitchFamily="2" charset="-78"/>
              </a:endParaRPr>
            </a:p>
          </p:txBody>
        </p:sp>
        <p:sp>
          <p:nvSpPr>
            <p:cNvPr id="31" name="TextBox 30"/>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توضیح مسئله</a:t>
              </a:r>
              <a:endParaRPr lang="en-US" sz="2000" dirty="0">
                <a:solidFill>
                  <a:schemeClr val="bg1">
                    <a:lumMod val="50000"/>
                  </a:schemeClr>
                </a:solidFill>
                <a:cs typeface="B Nazanin" panose="00000400000000000000" pitchFamily="2" charset="-78"/>
              </a:endParaRPr>
            </a:p>
          </p:txBody>
        </p:sp>
        <p:sp>
          <p:nvSpPr>
            <p:cNvPr id="32" name="TextBox 31"/>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33" name="Chevron 32"/>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4" name="Chevron 33"/>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5" name="Chevron 34"/>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6" name="Chevron 35"/>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cxnSp>
        <p:nvCxnSpPr>
          <p:cNvPr id="86" name="Straight Connector 85"/>
          <p:cNvCxnSpPr/>
          <p:nvPr/>
        </p:nvCxnSpPr>
        <p:spPr>
          <a:xfrm>
            <a:off x="8174759" y="-275494"/>
            <a:ext cx="25994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6909992-41BC-4940-858B-BBD17F8BF7F9}" type="slidenum">
              <a:rPr lang="en-US" smtClean="0"/>
              <a:pPr/>
              <a:t>21</a:t>
            </a:fld>
            <a:endParaRPr lang="en-US"/>
          </a:p>
        </p:txBody>
      </p:sp>
      <p:sp>
        <p:nvSpPr>
          <p:cNvPr id="6" name="Rectangle 5"/>
          <p:cNvSpPr/>
          <p:nvPr/>
        </p:nvSpPr>
        <p:spPr>
          <a:xfrm>
            <a:off x="444768" y="1604642"/>
            <a:ext cx="8419832" cy="4278094"/>
          </a:xfrm>
          <a:prstGeom prst="rect">
            <a:avLst/>
          </a:prstGeom>
          <a:solidFill>
            <a:schemeClr val="accent6"/>
          </a:solidFill>
        </p:spPr>
        <p:txBody>
          <a:bodyPr wrap="square">
            <a:spAutoFit/>
          </a:bodyPr>
          <a:lstStyle/>
          <a:p>
            <a:pPr algn="just" rtl="1">
              <a:lnSpc>
                <a:spcPct val="200000"/>
              </a:lnSpc>
            </a:pPr>
            <a:r>
              <a:rPr lang="fa-IR" sz="1700" dirty="0" smtClean="0">
                <a:cs typeface="2  Titr" panose="00000700000000000000" pitchFamily="2" charset="-78"/>
              </a:rPr>
              <a:t>متغیرهای </a:t>
            </a:r>
            <a:r>
              <a:rPr lang="fa-IR" sz="1700" dirty="0">
                <a:cs typeface="2  Titr" panose="00000700000000000000" pitchFamily="2" charset="-78"/>
              </a:rPr>
              <a:t>خودگردان </a:t>
            </a:r>
            <a:r>
              <a:rPr lang="fa-IR" sz="1700" dirty="0" smtClean="0">
                <a:cs typeface="2  Titr" panose="00000700000000000000" pitchFamily="2" charset="-78"/>
              </a:rPr>
              <a:t>(مستقل): </a:t>
            </a:r>
            <a:r>
              <a:rPr lang="fa-IR" sz="1700" dirty="0">
                <a:cs typeface="2  Titr" panose="00000700000000000000" pitchFamily="2" charset="-78"/>
              </a:rPr>
              <a:t>که دارای قدرت نفوذ و وابستگی ضعیف هستند </a:t>
            </a:r>
            <a:r>
              <a:rPr lang="fa-IR" sz="1700" dirty="0">
                <a:latin typeface="Times New Roman" panose="02020603050405020304" pitchFamily="18" charset="0"/>
                <a:cs typeface="2  Titr" panose="00000700000000000000" pitchFamily="2" charset="-78"/>
              </a:rPr>
              <a:t>. این </a:t>
            </a:r>
            <a:r>
              <a:rPr lang="fa-IR" sz="1700" dirty="0" smtClean="0">
                <a:latin typeface="Times New Roman" panose="02020603050405020304" pitchFamily="18" charset="0"/>
                <a:cs typeface="2  Titr" panose="00000700000000000000" pitchFamily="2" charset="-78"/>
              </a:rPr>
              <a:t>متغیرها </a:t>
            </a:r>
            <a:r>
              <a:rPr lang="fa-IR" sz="1700" dirty="0" smtClean="0">
                <a:cs typeface="2  Titr" panose="00000700000000000000" pitchFamily="2" charset="-78"/>
              </a:rPr>
              <a:t>تا </a:t>
            </a:r>
            <a:r>
              <a:rPr lang="fa-IR" sz="1700" dirty="0">
                <a:cs typeface="2  Titr" panose="00000700000000000000" pitchFamily="2" charset="-78"/>
              </a:rPr>
              <a:t>حدودی از سایر متغیرها مجزا بوده و دارای ارتباطات کم و ضعیف </a:t>
            </a:r>
            <a:r>
              <a:rPr lang="fa-IR" sz="1700" dirty="0" smtClean="0">
                <a:cs typeface="2  Titr" panose="00000700000000000000" pitchFamily="2" charset="-78"/>
              </a:rPr>
              <a:t>با </a:t>
            </a:r>
            <a:r>
              <a:rPr lang="fa-IR" sz="1700" dirty="0">
                <a:cs typeface="2  Titr" panose="00000700000000000000" pitchFamily="2" charset="-78"/>
              </a:rPr>
              <a:t>سیستم </a:t>
            </a:r>
            <a:r>
              <a:rPr lang="fa-IR" sz="1700" dirty="0" smtClean="0">
                <a:cs typeface="2  Titr" panose="00000700000000000000" pitchFamily="2" charset="-78"/>
              </a:rPr>
              <a:t>هستند</a:t>
            </a:r>
            <a:r>
              <a:rPr lang="fa-IR" sz="1700" dirty="0">
                <a:cs typeface="2  Titr" panose="00000700000000000000" pitchFamily="2" charset="-78"/>
              </a:rPr>
              <a:t>.</a:t>
            </a:r>
          </a:p>
          <a:p>
            <a:pPr marL="285750" indent="-285750" algn="just" rtl="1">
              <a:lnSpc>
                <a:spcPct val="200000"/>
              </a:lnSpc>
              <a:buFont typeface="Arial" panose="020B0604020202020204" pitchFamily="34" charset="0"/>
              <a:buChar char="•"/>
            </a:pPr>
            <a:r>
              <a:rPr lang="fa-IR" sz="1700" dirty="0" smtClean="0">
                <a:cs typeface="2  Titr" panose="00000700000000000000" pitchFamily="2" charset="-78"/>
              </a:rPr>
              <a:t> </a:t>
            </a:r>
            <a:r>
              <a:rPr lang="fa-IR" sz="1700" dirty="0">
                <a:cs typeface="2  Titr" panose="00000700000000000000" pitchFamily="2" charset="-78"/>
              </a:rPr>
              <a:t>متغیرهای وابسته : از قدرت نفوذ ضعیف ، ولی وابستگی بالایی </a:t>
            </a:r>
            <a:r>
              <a:rPr lang="fa-IR" sz="1700" dirty="0" smtClean="0">
                <a:cs typeface="2  Titr" panose="00000700000000000000" pitchFamily="2" charset="-78"/>
              </a:rPr>
              <a:t>برخوردارند.</a:t>
            </a:r>
            <a:endParaRPr lang="fa-IR" sz="1700" dirty="0">
              <a:cs typeface="2  Titr" panose="00000700000000000000" pitchFamily="2" charset="-78"/>
            </a:endParaRPr>
          </a:p>
          <a:p>
            <a:pPr marL="285750" indent="-285750" algn="just" rtl="1">
              <a:lnSpc>
                <a:spcPct val="200000"/>
              </a:lnSpc>
              <a:buFont typeface="Arial" panose="020B0604020202020204" pitchFamily="34" charset="0"/>
              <a:buChar char="•"/>
            </a:pPr>
            <a:r>
              <a:rPr lang="fa-IR" sz="1700" dirty="0" smtClean="0">
                <a:cs typeface="2  Titr" panose="00000700000000000000" pitchFamily="2" charset="-78"/>
              </a:rPr>
              <a:t> </a:t>
            </a:r>
            <a:r>
              <a:rPr lang="fa-IR" sz="1700" dirty="0">
                <a:cs typeface="2  Titr" panose="00000700000000000000" pitchFamily="2" charset="-78"/>
              </a:rPr>
              <a:t>متغیرهای متصلی </a:t>
            </a:r>
            <a:r>
              <a:rPr lang="fa-IR" sz="1700" dirty="0" smtClean="0">
                <a:cs typeface="2  Titr" panose="00000700000000000000" pitchFamily="2" charset="-78"/>
              </a:rPr>
              <a:t>(پیوندی): </a:t>
            </a:r>
            <a:r>
              <a:rPr lang="fa-IR" sz="1700" dirty="0">
                <a:cs typeface="2  Titr" panose="00000700000000000000" pitchFamily="2" charset="-78"/>
              </a:rPr>
              <a:t>که دارای قدرت نفوذ و وابستگی بالایی هستند. این متغیرها </a:t>
            </a:r>
            <a:r>
              <a:rPr lang="fa-IR" sz="1700" dirty="0" smtClean="0">
                <a:cs typeface="2  Titr" panose="00000700000000000000" pitchFamily="2" charset="-78"/>
              </a:rPr>
              <a:t>غیرایستا هستند</a:t>
            </a:r>
            <a:r>
              <a:rPr lang="fa-IR" sz="1700" dirty="0">
                <a:cs typeface="2  Titr" panose="00000700000000000000" pitchFamily="2" charset="-78"/>
              </a:rPr>
              <a:t>، زیرا هر نوع تغییر در آنها </a:t>
            </a:r>
            <a:r>
              <a:rPr lang="fa-IR" sz="1700" dirty="0" smtClean="0">
                <a:cs typeface="2  Titr" panose="00000700000000000000" pitchFamily="2" charset="-78"/>
              </a:rPr>
              <a:t>می تواند </a:t>
            </a:r>
            <a:r>
              <a:rPr lang="fa-IR" sz="1700" dirty="0">
                <a:cs typeface="2  Titr" panose="00000700000000000000" pitchFamily="2" charset="-78"/>
              </a:rPr>
              <a:t>سیستم را تحت تأثیر قرار دهد و در نهایت بازخورد </a:t>
            </a:r>
            <a:r>
              <a:rPr lang="fa-IR" sz="1700" dirty="0" smtClean="0">
                <a:cs typeface="2  Titr" panose="00000700000000000000" pitchFamily="2" charset="-78"/>
              </a:rPr>
              <a:t>سیستم نیز می تواند </a:t>
            </a:r>
            <a:r>
              <a:rPr lang="fa-IR" sz="1700" dirty="0">
                <a:cs typeface="2  Titr" panose="00000700000000000000" pitchFamily="2" charset="-78"/>
              </a:rPr>
              <a:t>این متغیرها را دوباره تغییر دهد. </a:t>
            </a:r>
            <a:endParaRPr lang="fa-IR" sz="1700" dirty="0">
              <a:cs typeface="2  Titr" panose="00000700000000000000" pitchFamily="2" charset="-78"/>
            </a:endParaRPr>
          </a:p>
          <a:p>
            <a:pPr marL="285750" indent="-285750" algn="just" rtl="1">
              <a:lnSpc>
                <a:spcPct val="200000"/>
              </a:lnSpc>
              <a:buFont typeface="Arial" panose="020B0604020202020204" pitchFamily="34" charset="0"/>
              <a:buChar char="•"/>
            </a:pPr>
            <a:r>
              <a:rPr lang="fa-IR" sz="1700" dirty="0" smtClean="0">
                <a:cs typeface="2  Titr" panose="00000700000000000000" pitchFamily="2" charset="-78"/>
              </a:rPr>
              <a:t>متغیرهای </a:t>
            </a:r>
            <a:r>
              <a:rPr lang="fa-IR" sz="1700" dirty="0">
                <a:cs typeface="2  Titr" panose="00000700000000000000" pitchFamily="2" charset="-78"/>
              </a:rPr>
              <a:t>مستقل: از قدرت نفوذ بالا و وابستگی پایینی برخوردارند. </a:t>
            </a:r>
            <a:r>
              <a:rPr lang="fa-IR" sz="1700" dirty="0" smtClean="0">
                <a:cs typeface="2  Titr" panose="00000700000000000000" pitchFamily="2" charset="-78"/>
              </a:rPr>
              <a:t>اصطلاحاً متغیرهای کلیدی خوانده </a:t>
            </a:r>
            <a:r>
              <a:rPr lang="fa-IR" sz="1700" dirty="0">
                <a:cs typeface="2  Titr" panose="00000700000000000000" pitchFamily="2" charset="-78"/>
              </a:rPr>
              <a:t>میشوند. این متغیرها در یکی از دو </a:t>
            </a:r>
            <a:r>
              <a:rPr lang="fa-IR" sz="1700" dirty="0" smtClean="0">
                <a:cs typeface="2  Titr" panose="00000700000000000000" pitchFamily="2" charset="-78"/>
              </a:rPr>
              <a:t>گروه متغیرهای </a:t>
            </a:r>
            <a:r>
              <a:rPr lang="fa-IR" sz="1700" dirty="0">
                <a:cs typeface="2  Titr" panose="00000700000000000000" pitchFamily="2" charset="-78"/>
              </a:rPr>
              <a:t>مستقل یا پیوندی قرار </a:t>
            </a:r>
            <a:r>
              <a:rPr lang="fa-IR" sz="1700" dirty="0" smtClean="0">
                <a:cs typeface="2  Titr" panose="00000700000000000000" pitchFamily="2" charset="-78"/>
              </a:rPr>
              <a:t>می گیرند</a:t>
            </a:r>
            <a:endParaRPr lang="en-US" sz="1700" dirty="0">
              <a:cs typeface="2  Titr" panose="00000700000000000000" pitchFamily="2" charset="-78"/>
            </a:endParaRPr>
          </a:p>
        </p:txBody>
      </p:sp>
    </p:spTree>
    <p:extLst>
      <p:ext uri="{BB962C8B-B14F-4D97-AF65-F5344CB8AC3E}">
        <p14:creationId xmlns:p14="http://schemas.microsoft.com/office/powerpoint/2010/main" val="3068421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a:spLocks noGrp="1"/>
          </p:cNvSpPr>
          <p:nvPr>
            <p:ph type="title"/>
          </p:nvPr>
        </p:nvSpPr>
        <p:spPr>
          <a:xfrm>
            <a:off x="228600" y="21429"/>
            <a:ext cx="8636000" cy="1325563"/>
          </a:xfrm>
        </p:spPr>
        <p:txBody>
          <a:bodyPr>
            <a:normAutofit/>
          </a:bodyPr>
          <a:lstStyle/>
          <a:p>
            <a:pPr algn="just" rtl="1">
              <a:lnSpc>
                <a:spcPct val="150000"/>
              </a:lnSpc>
            </a:pPr>
            <a:r>
              <a:rPr lang="fa-IR" sz="3600" b="1" dirty="0">
                <a:latin typeface="B Nazanin,Bold"/>
                <a:cs typeface="2  Titr" panose="00000700000000000000" pitchFamily="2" charset="-78"/>
              </a:rPr>
              <a:t>سوالات و فرضیات</a:t>
            </a:r>
            <a:endParaRPr lang="fa-IR" sz="3600" b="1" dirty="0">
              <a:latin typeface="B Nazanin,Bold"/>
              <a:cs typeface="2  Titr" panose="00000700000000000000" pitchFamily="2" charset="-78"/>
            </a:endParaRPr>
          </a:p>
        </p:txBody>
      </p:sp>
      <p:grpSp>
        <p:nvGrpSpPr>
          <p:cNvPr id="27" name="Group 26"/>
          <p:cNvGrpSpPr/>
          <p:nvPr/>
        </p:nvGrpSpPr>
        <p:grpSpPr>
          <a:xfrm>
            <a:off x="319312" y="6265381"/>
            <a:ext cx="8351812" cy="525105"/>
            <a:chOff x="2371799" y="6214605"/>
            <a:chExt cx="6292008" cy="525105"/>
          </a:xfrm>
        </p:grpSpPr>
        <p:sp>
          <p:nvSpPr>
            <p:cNvPr id="28" name="TextBox 27"/>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9" name="TextBox 28"/>
            <p:cNvSpPr txBox="1"/>
            <p:nvPr/>
          </p:nvSpPr>
          <p:spPr>
            <a:xfrm>
              <a:off x="3414416" y="6308822"/>
              <a:ext cx="985688"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30" name="TextBox 29"/>
            <p:cNvSpPr txBox="1"/>
            <p:nvPr/>
          </p:nvSpPr>
          <p:spPr>
            <a:xfrm>
              <a:off x="4992184" y="6214605"/>
              <a:ext cx="1070224" cy="515526"/>
            </a:xfrm>
            <a:prstGeom prst="rect">
              <a:avLst/>
            </a:prstGeom>
            <a:noFill/>
          </p:spPr>
          <p:txBody>
            <a:bodyPr wrap="none" rtlCol="0">
              <a:spAutoFit/>
            </a:bodyPr>
            <a:lstStyle/>
            <a:p>
              <a:pPr algn="r" rtl="1">
                <a:lnSpc>
                  <a:spcPct val="150000"/>
                </a:lnSpc>
              </a:pPr>
              <a:r>
                <a:rPr lang="fa-IR" sz="2000" dirty="0">
                  <a:solidFill>
                    <a:schemeClr val="bg1"/>
                  </a:solidFill>
                  <a:cs typeface="B Nazanin" panose="00000400000000000000" pitchFamily="2" charset="-78"/>
                </a:rPr>
                <a:t>روش پیشنهادی</a:t>
              </a:r>
              <a:endParaRPr lang="en-US" sz="2000" dirty="0">
                <a:solidFill>
                  <a:schemeClr val="bg1"/>
                </a:solidFill>
                <a:cs typeface="B Nazanin" panose="00000400000000000000" pitchFamily="2" charset="-78"/>
              </a:endParaRPr>
            </a:p>
          </p:txBody>
        </p:sp>
        <p:sp>
          <p:nvSpPr>
            <p:cNvPr id="31" name="TextBox 30"/>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توضیح مسئله</a:t>
              </a:r>
              <a:endParaRPr lang="en-US" sz="2000" dirty="0">
                <a:solidFill>
                  <a:schemeClr val="bg1">
                    <a:lumMod val="50000"/>
                  </a:schemeClr>
                </a:solidFill>
                <a:cs typeface="B Nazanin" panose="00000400000000000000" pitchFamily="2" charset="-78"/>
              </a:endParaRPr>
            </a:p>
          </p:txBody>
        </p:sp>
        <p:sp>
          <p:nvSpPr>
            <p:cNvPr id="32" name="TextBox 31"/>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33" name="Chevron 32"/>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4" name="Chevron 33"/>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5" name="Chevron 34"/>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6" name="Chevron 35"/>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cxnSp>
        <p:nvCxnSpPr>
          <p:cNvPr id="86" name="Straight Connector 85"/>
          <p:cNvCxnSpPr/>
          <p:nvPr/>
        </p:nvCxnSpPr>
        <p:spPr>
          <a:xfrm>
            <a:off x="8174759" y="-275494"/>
            <a:ext cx="25994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6909992-41BC-4940-858B-BBD17F8BF7F9}" type="slidenum">
              <a:rPr lang="en-US" smtClean="0"/>
              <a:pPr/>
              <a:t>22</a:t>
            </a:fld>
            <a:endParaRPr lang="en-US"/>
          </a:p>
        </p:txBody>
      </p:sp>
      <p:sp>
        <p:nvSpPr>
          <p:cNvPr id="5" name="Rectangle 4"/>
          <p:cNvSpPr/>
          <p:nvPr/>
        </p:nvSpPr>
        <p:spPr>
          <a:xfrm>
            <a:off x="354172" y="1745025"/>
            <a:ext cx="7835101" cy="4247317"/>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algn="just" rtl="1">
              <a:lnSpc>
                <a:spcPct val="150000"/>
              </a:lnSpc>
            </a:pPr>
            <a:r>
              <a:rPr lang="fa-IR" b="1" dirty="0" smtClean="0">
                <a:latin typeface="B Nazanin,Bold"/>
                <a:cs typeface="2  Titr" panose="00000700000000000000" pitchFamily="2" charset="-78"/>
              </a:rPr>
              <a:t>سوال </a:t>
            </a:r>
            <a:r>
              <a:rPr lang="fa-IR" b="1" dirty="0">
                <a:latin typeface="B Nazanin,Bold"/>
                <a:cs typeface="2  Titr" panose="00000700000000000000" pitchFamily="2" charset="-78"/>
              </a:rPr>
              <a:t>اصلی</a:t>
            </a:r>
          </a:p>
          <a:p>
            <a:pPr algn="just" rtl="1">
              <a:lnSpc>
                <a:spcPct val="150000"/>
              </a:lnSpc>
            </a:pPr>
            <a:r>
              <a:rPr lang="fa-IR" dirty="0">
                <a:cs typeface="2  Titr" panose="00000700000000000000" pitchFamily="2" charset="-78"/>
              </a:rPr>
              <a:t>مدلسازی رفتار سرمایه گذاران با استفاده از متغیرهای روانشناختی با رویکرد </a:t>
            </a:r>
            <a:r>
              <a:rPr lang="fa-IR" dirty="0" smtClean="0">
                <a:cs typeface="2  Titr" panose="00000700000000000000" pitchFamily="2" charset="-78"/>
              </a:rPr>
              <a:t>مدل سازی ساختاری تفسیری به منظور </a:t>
            </a:r>
            <a:r>
              <a:rPr lang="fa-IR" dirty="0">
                <a:cs typeface="2  Titr" panose="00000700000000000000" pitchFamily="2" charset="-78"/>
              </a:rPr>
              <a:t>شناخت خطاهای تصمیمگیری در </a:t>
            </a:r>
            <a:r>
              <a:rPr lang="fa-IR" dirty="0" smtClean="0">
                <a:cs typeface="2  Titr" panose="00000700000000000000" pitchFamily="2" charset="-78"/>
              </a:rPr>
              <a:t>سرمایه گذاری </a:t>
            </a:r>
            <a:r>
              <a:rPr lang="fa-IR" dirty="0">
                <a:cs typeface="2  Titr" panose="00000700000000000000" pitchFamily="2" charset="-78"/>
              </a:rPr>
              <a:t>چگونه است؟</a:t>
            </a:r>
          </a:p>
          <a:p>
            <a:pPr algn="just" rtl="1">
              <a:lnSpc>
                <a:spcPct val="150000"/>
              </a:lnSpc>
            </a:pPr>
            <a:r>
              <a:rPr lang="fa-IR" b="1" dirty="0">
                <a:latin typeface="B Nazanin,Bold"/>
                <a:cs typeface="2  Titr" panose="00000700000000000000" pitchFamily="2" charset="-78"/>
              </a:rPr>
              <a:t>سوالات فرعی</a:t>
            </a:r>
          </a:p>
          <a:p>
            <a:pPr marL="342900" indent="-342900" algn="just" rtl="1">
              <a:lnSpc>
                <a:spcPct val="150000"/>
              </a:lnSpc>
              <a:buFont typeface="+mj-lt"/>
              <a:buAutoNum type="arabicPeriod"/>
            </a:pPr>
            <a:r>
              <a:rPr lang="fa-IR" dirty="0" smtClean="0">
                <a:cs typeface="2  Titr" panose="00000700000000000000" pitchFamily="2" charset="-78"/>
              </a:rPr>
              <a:t> </a:t>
            </a:r>
            <a:r>
              <a:rPr lang="fa-IR" dirty="0">
                <a:cs typeface="2  Titr" panose="00000700000000000000" pitchFamily="2" charset="-78"/>
              </a:rPr>
              <a:t>تورشهای رفتاری تاثیرگذار بر رفتار سرمایه گذاران کدامند؟</a:t>
            </a:r>
          </a:p>
          <a:p>
            <a:pPr marL="342900" indent="-342900" algn="just" rtl="1">
              <a:lnSpc>
                <a:spcPct val="150000"/>
              </a:lnSpc>
              <a:buFont typeface="+mj-lt"/>
              <a:buAutoNum type="arabicPeriod"/>
            </a:pPr>
            <a:r>
              <a:rPr lang="fa-IR" dirty="0" smtClean="0">
                <a:cs typeface="2  Titr" panose="00000700000000000000" pitchFamily="2" charset="-78"/>
              </a:rPr>
              <a:t> </a:t>
            </a:r>
            <a:r>
              <a:rPr lang="fa-IR" dirty="0">
                <a:cs typeface="2  Titr" panose="00000700000000000000" pitchFamily="2" charset="-78"/>
              </a:rPr>
              <a:t>میزان تاثیرگذاری تورش های رفتاری بر رفتار سرمایه گذاران به چه میزان است؟</a:t>
            </a:r>
          </a:p>
          <a:p>
            <a:pPr algn="just" rtl="1">
              <a:lnSpc>
                <a:spcPct val="150000"/>
              </a:lnSpc>
            </a:pPr>
            <a:r>
              <a:rPr lang="fa-IR" b="1" dirty="0" smtClean="0">
                <a:latin typeface="B Nazanin,Bold"/>
                <a:cs typeface="2  Titr" panose="00000700000000000000" pitchFamily="2" charset="-78"/>
              </a:rPr>
              <a:t>فرضیه ها</a:t>
            </a:r>
            <a:endParaRPr lang="fa-IR" b="1" dirty="0">
              <a:latin typeface="B Nazanin,Bold"/>
              <a:cs typeface="2  Titr" panose="00000700000000000000" pitchFamily="2" charset="-78"/>
            </a:endParaRPr>
          </a:p>
          <a:p>
            <a:pPr marL="342900" indent="-342900" algn="just" rtl="1">
              <a:lnSpc>
                <a:spcPct val="150000"/>
              </a:lnSpc>
              <a:buFont typeface="+mj-lt"/>
              <a:buAutoNum type="arabicPeriod"/>
            </a:pPr>
            <a:r>
              <a:rPr lang="fa-IR" dirty="0" smtClean="0">
                <a:cs typeface="2  Titr" panose="00000700000000000000" pitchFamily="2" charset="-78"/>
              </a:rPr>
              <a:t>مدل </a:t>
            </a:r>
            <a:r>
              <a:rPr lang="fa-IR" dirty="0">
                <a:cs typeface="2  Titr" panose="00000700000000000000" pitchFamily="2" charset="-78"/>
              </a:rPr>
              <a:t>سازی رفتار سرمایه گذاران با ا ستفاده از متغیرهای روان شناختی با رویکرد مدل </a:t>
            </a:r>
            <a:r>
              <a:rPr lang="fa-IR" dirty="0" smtClean="0">
                <a:cs typeface="2  Titr" panose="00000700000000000000" pitchFamily="2" charset="-78"/>
              </a:rPr>
              <a:t>سازی ساختاری </a:t>
            </a:r>
            <a:r>
              <a:rPr lang="fa-IR" dirty="0">
                <a:cs typeface="2  Titr" panose="00000700000000000000" pitchFamily="2" charset="-78"/>
              </a:rPr>
              <a:t>تفسیری </a:t>
            </a:r>
            <a:r>
              <a:rPr lang="fa-IR" dirty="0" smtClean="0">
                <a:cs typeface="2  Titr" panose="00000700000000000000" pitchFamily="2" charset="-78"/>
              </a:rPr>
              <a:t>به منظور </a:t>
            </a:r>
            <a:r>
              <a:rPr lang="fa-IR" dirty="0">
                <a:cs typeface="2  Titr" panose="00000700000000000000" pitchFamily="2" charset="-78"/>
              </a:rPr>
              <a:t>شناخت خطاهای تصمیمگیری در </a:t>
            </a:r>
            <a:r>
              <a:rPr lang="fa-IR" dirty="0" smtClean="0">
                <a:cs typeface="2  Titr" panose="00000700000000000000" pitchFamily="2" charset="-78"/>
              </a:rPr>
              <a:t>سرمایه گذاری </a:t>
            </a:r>
            <a:r>
              <a:rPr lang="fa-IR" dirty="0">
                <a:cs typeface="2  Titr" panose="00000700000000000000" pitchFamily="2" charset="-78"/>
              </a:rPr>
              <a:t>مناسب </a:t>
            </a:r>
            <a:r>
              <a:rPr lang="fa-IR" dirty="0" smtClean="0">
                <a:cs typeface="2  Titr" panose="00000700000000000000" pitchFamily="2" charset="-78"/>
              </a:rPr>
              <a:t>می باشد</a:t>
            </a:r>
            <a:r>
              <a:rPr lang="fa-IR" dirty="0">
                <a:cs typeface="2  Titr" panose="00000700000000000000" pitchFamily="2" charset="-78"/>
              </a:rPr>
              <a:t>.</a:t>
            </a:r>
          </a:p>
          <a:p>
            <a:pPr marL="342900" indent="-342900" algn="just" rtl="1">
              <a:lnSpc>
                <a:spcPct val="150000"/>
              </a:lnSpc>
              <a:buFont typeface="+mj-lt"/>
              <a:buAutoNum type="arabicPeriod"/>
            </a:pPr>
            <a:r>
              <a:rPr lang="fa-IR" dirty="0" smtClean="0">
                <a:cs typeface="2  Titr" panose="00000700000000000000" pitchFamily="2" charset="-78"/>
              </a:rPr>
              <a:t>تورش های </a:t>
            </a:r>
            <a:r>
              <a:rPr lang="fa-IR" dirty="0">
                <a:cs typeface="2  Titr" panose="00000700000000000000" pitchFamily="2" charset="-78"/>
              </a:rPr>
              <a:t>رفتاری بر رفتار سرمایه گذاران تاثیر گذار می باشد.</a:t>
            </a:r>
            <a:endParaRPr lang="en-US" dirty="0">
              <a:cs typeface="2  Titr" panose="00000700000000000000" pitchFamily="2" charset="-78"/>
            </a:endParaRPr>
          </a:p>
        </p:txBody>
      </p:sp>
    </p:spTree>
    <p:extLst>
      <p:ext uri="{BB962C8B-B14F-4D97-AF65-F5344CB8AC3E}">
        <p14:creationId xmlns:p14="http://schemas.microsoft.com/office/powerpoint/2010/main" val="2687489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a:spLocks noGrp="1"/>
          </p:cNvSpPr>
          <p:nvPr>
            <p:ph type="title"/>
          </p:nvPr>
        </p:nvSpPr>
        <p:spPr>
          <a:xfrm>
            <a:off x="228600" y="21429"/>
            <a:ext cx="8636000" cy="1325563"/>
          </a:xfrm>
        </p:spPr>
        <p:txBody>
          <a:bodyPr>
            <a:normAutofit/>
          </a:bodyPr>
          <a:lstStyle/>
          <a:p>
            <a:pPr algn="r" rtl="1"/>
            <a:r>
              <a:rPr lang="fa-IR" b="1" dirty="0" smtClean="0">
                <a:cs typeface="2  Titr" panose="00000700000000000000" pitchFamily="2" charset="-78"/>
              </a:rPr>
              <a:t>یافته های </a:t>
            </a:r>
            <a:r>
              <a:rPr lang="fa-IR" b="1" dirty="0">
                <a:cs typeface="2  Titr" panose="00000700000000000000" pitchFamily="2" charset="-78"/>
              </a:rPr>
              <a:t>تحقیق</a:t>
            </a:r>
            <a:endParaRPr lang="en-US" sz="3400" dirty="0">
              <a:cs typeface="2  Titr" panose="00000700000000000000" pitchFamily="2" charset="-78"/>
            </a:endParaRPr>
          </a:p>
        </p:txBody>
      </p:sp>
      <p:grpSp>
        <p:nvGrpSpPr>
          <p:cNvPr id="27" name="Group 26"/>
          <p:cNvGrpSpPr/>
          <p:nvPr/>
        </p:nvGrpSpPr>
        <p:grpSpPr>
          <a:xfrm>
            <a:off x="319312" y="6265381"/>
            <a:ext cx="8351812" cy="525105"/>
            <a:chOff x="2371799" y="6214605"/>
            <a:chExt cx="6292008" cy="525105"/>
          </a:xfrm>
        </p:grpSpPr>
        <p:sp>
          <p:nvSpPr>
            <p:cNvPr id="28" name="TextBox 27"/>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9" name="TextBox 28"/>
            <p:cNvSpPr txBox="1"/>
            <p:nvPr/>
          </p:nvSpPr>
          <p:spPr>
            <a:xfrm>
              <a:off x="3414416" y="6308822"/>
              <a:ext cx="985688"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30" name="TextBox 29"/>
            <p:cNvSpPr txBox="1"/>
            <p:nvPr/>
          </p:nvSpPr>
          <p:spPr>
            <a:xfrm>
              <a:off x="4992184" y="6214605"/>
              <a:ext cx="1070224" cy="515526"/>
            </a:xfrm>
            <a:prstGeom prst="rect">
              <a:avLst/>
            </a:prstGeom>
            <a:noFill/>
          </p:spPr>
          <p:txBody>
            <a:bodyPr wrap="none" rtlCol="0">
              <a:spAutoFit/>
            </a:bodyPr>
            <a:lstStyle/>
            <a:p>
              <a:pPr algn="r" rtl="1">
                <a:lnSpc>
                  <a:spcPct val="150000"/>
                </a:lnSpc>
              </a:pPr>
              <a:r>
                <a:rPr lang="fa-IR" sz="2000" dirty="0">
                  <a:solidFill>
                    <a:schemeClr val="bg1"/>
                  </a:solidFill>
                  <a:cs typeface="B Nazanin" panose="00000400000000000000" pitchFamily="2" charset="-78"/>
                </a:rPr>
                <a:t>روش پیشنهادی</a:t>
              </a:r>
              <a:endParaRPr lang="en-US" sz="2000" dirty="0">
                <a:solidFill>
                  <a:schemeClr val="bg1"/>
                </a:solidFill>
                <a:cs typeface="B Nazanin" panose="00000400000000000000" pitchFamily="2" charset="-78"/>
              </a:endParaRPr>
            </a:p>
          </p:txBody>
        </p:sp>
        <p:sp>
          <p:nvSpPr>
            <p:cNvPr id="31" name="TextBox 30"/>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توضیح مسئله</a:t>
              </a:r>
              <a:endParaRPr lang="en-US" sz="2000" dirty="0">
                <a:solidFill>
                  <a:schemeClr val="bg1">
                    <a:lumMod val="50000"/>
                  </a:schemeClr>
                </a:solidFill>
                <a:cs typeface="B Nazanin" panose="00000400000000000000" pitchFamily="2" charset="-78"/>
              </a:endParaRPr>
            </a:p>
          </p:txBody>
        </p:sp>
        <p:sp>
          <p:nvSpPr>
            <p:cNvPr id="32" name="TextBox 31"/>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33" name="Chevron 32"/>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4" name="Chevron 33"/>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5" name="Chevron 34"/>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6" name="Chevron 35"/>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cxnSp>
        <p:nvCxnSpPr>
          <p:cNvPr id="86" name="Straight Connector 85"/>
          <p:cNvCxnSpPr/>
          <p:nvPr/>
        </p:nvCxnSpPr>
        <p:spPr>
          <a:xfrm>
            <a:off x="8174759" y="-275494"/>
            <a:ext cx="25994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6909992-41BC-4940-858B-BBD17F8BF7F9}" type="slidenum">
              <a:rPr lang="en-US" smtClean="0"/>
              <a:pPr/>
              <a:t>23</a:t>
            </a:fld>
            <a:endParaRPr lang="en-US"/>
          </a:p>
        </p:txBody>
      </p:sp>
      <p:sp>
        <p:nvSpPr>
          <p:cNvPr id="2" name="Rectangle 1"/>
          <p:cNvSpPr/>
          <p:nvPr/>
        </p:nvSpPr>
        <p:spPr>
          <a:xfrm>
            <a:off x="448736" y="1590195"/>
            <a:ext cx="8104821" cy="4524315"/>
          </a:xfrm>
          <a:prstGeom prst="rect">
            <a:avLst/>
          </a:prstGeom>
          <a:solidFill>
            <a:schemeClr val="accent1">
              <a:lumMod val="40000"/>
              <a:lumOff val="60000"/>
            </a:schemeClr>
          </a:solidFill>
        </p:spPr>
        <p:txBody>
          <a:bodyPr wrap="square">
            <a:spAutoFit/>
          </a:bodyPr>
          <a:lstStyle/>
          <a:p>
            <a:pPr algn="just" rtl="1">
              <a:lnSpc>
                <a:spcPct val="200000"/>
              </a:lnSpc>
            </a:pPr>
            <a:r>
              <a:rPr lang="fa-IR" sz="2400" dirty="0" smtClean="0">
                <a:cs typeface="2  Titr" panose="00000700000000000000" pitchFamily="2" charset="-78"/>
              </a:rPr>
              <a:t>میزان تاثیرگذاری متغیرها بر روی همدیگر (یا تاثیرپذیری آنها از همدیگر) را نشان میدهد. به عنوان مثال، تورش فرااعتمادی بر تورشهای نماگری، اتکا وتعدیل، خوداسنادی، ابهام گریزی، حساب انگاری، باورگرایی تاثیرگذار می باشد و از متغیرهای دیرپذیری، توان پنداری، خوداسنادی، ابهام گریزی، حساب انگاری، باورگرایی تاثیر پذیر می باشد. از سازگارگرایی و آشناگرایی نه تاثیرپذیری دارد و نه بر آنها تاثیرگذار میباشد.</a:t>
            </a:r>
            <a:endParaRPr lang="en-US" sz="2400" dirty="0">
              <a:cs typeface="2  Titr" panose="00000700000000000000" pitchFamily="2" charset="-78"/>
            </a:endParaRPr>
          </a:p>
        </p:txBody>
      </p:sp>
    </p:spTree>
    <p:extLst>
      <p:ext uri="{BB962C8B-B14F-4D97-AF65-F5344CB8AC3E}">
        <p14:creationId xmlns:p14="http://schemas.microsoft.com/office/powerpoint/2010/main" val="195705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19312" y="6265381"/>
            <a:ext cx="8351812" cy="525105"/>
            <a:chOff x="2371799" y="6214605"/>
            <a:chExt cx="6292008" cy="525105"/>
          </a:xfrm>
        </p:grpSpPr>
        <p:sp>
          <p:nvSpPr>
            <p:cNvPr id="28" name="TextBox 27"/>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9" name="TextBox 28"/>
            <p:cNvSpPr txBox="1"/>
            <p:nvPr/>
          </p:nvSpPr>
          <p:spPr>
            <a:xfrm>
              <a:off x="3414416" y="6308822"/>
              <a:ext cx="985688"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30" name="TextBox 29"/>
            <p:cNvSpPr txBox="1"/>
            <p:nvPr/>
          </p:nvSpPr>
          <p:spPr>
            <a:xfrm>
              <a:off x="4992184" y="6214605"/>
              <a:ext cx="1070224" cy="515526"/>
            </a:xfrm>
            <a:prstGeom prst="rect">
              <a:avLst/>
            </a:prstGeom>
            <a:noFill/>
          </p:spPr>
          <p:txBody>
            <a:bodyPr wrap="none" rtlCol="0">
              <a:spAutoFit/>
            </a:bodyPr>
            <a:lstStyle/>
            <a:p>
              <a:pPr algn="r" rtl="1">
                <a:lnSpc>
                  <a:spcPct val="150000"/>
                </a:lnSpc>
              </a:pPr>
              <a:r>
                <a:rPr lang="fa-IR" sz="2000" dirty="0">
                  <a:solidFill>
                    <a:schemeClr val="bg1"/>
                  </a:solidFill>
                  <a:cs typeface="B Nazanin" panose="00000400000000000000" pitchFamily="2" charset="-78"/>
                </a:rPr>
                <a:t>روش پیشنهادی</a:t>
              </a:r>
              <a:endParaRPr lang="en-US" sz="2000" dirty="0">
                <a:solidFill>
                  <a:schemeClr val="bg1"/>
                </a:solidFill>
                <a:cs typeface="B Nazanin" panose="00000400000000000000" pitchFamily="2" charset="-78"/>
              </a:endParaRPr>
            </a:p>
          </p:txBody>
        </p:sp>
        <p:sp>
          <p:nvSpPr>
            <p:cNvPr id="31" name="TextBox 30"/>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توضیح مسئله</a:t>
              </a:r>
              <a:endParaRPr lang="en-US" sz="2000" dirty="0">
                <a:solidFill>
                  <a:schemeClr val="bg1">
                    <a:lumMod val="50000"/>
                  </a:schemeClr>
                </a:solidFill>
                <a:cs typeface="B Nazanin" panose="00000400000000000000" pitchFamily="2" charset="-78"/>
              </a:endParaRPr>
            </a:p>
          </p:txBody>
        </p:sp>
        <p:sp>
          <p:nvSpPr>
            <p:cNvPr id="32" name="TextBox 31"/>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33" name="Chevron 32"/>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4" name="Chevron 33"/>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5" name="Chevron 34"/>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6" name="Chevron 35"/>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cxnSp>
        <p:nvCxnSpPr>
          <p:cNvPr id="86" name="Straight Connector 85"/>
          <p:cNvCxnSpPr/>
          <p:nvPr/>
        </p:nvCxnSpPr>
        <p:spPr>
          <a:xfrm>
            <a:off x="8174759" y="-275494"/>
            <a:ext cx="25994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6909992-41BC-4940-858B-BBD17F8BF7F9}" type="slidenum">
              <a:rPr lang="en-US" smtClean="0"/>
              <a:pPr/>
              <a:t>24</a:t>
            </a:fld>
            <a:endParaRPr lang="en-US"/>
          </a:p>
        </p:txBody>
      </p:sp>
      <p:sp>
        <p:nvSpPr>
          <p:cNvPr id="37" name="Title 3">
            <a:extLst>
              <a:ext uri="{FF2B5EF4-FFF2-40B4-BE49-F238E27FC236}">
                <a16:creationId xmlns:a16="http://schemas.microsoft.com/office/drawing/2014/main" id="{51571119-DD47-4F13-9BE4-7182DF1E0ABE}"/>
              </a:ext>
            </a:extLst>
          </p:cNvPr>
          <p:cNvSpPr>
            <a:spLocks noGrp="1"/>
          </p:cNvSpPr>
          <p:nvPr>
            <p:ph type="title"/>
          </p:nvPr>
        </p:nvSpPr>
        <p:spPr>
          <a:xfrm>
            <a:off x="228600" y="21429"/>
            <a:ext cx="8636000" cy="1325563"/>
          </a:xfrm>
        </p:spPr>
        <p:txBody>
          <a:bodyPr>
            <a:normAutofit/>
          </a:bodyPr>
          <a:lstStyle/>
          <a:p>
            <a:pPr algn="r" rtl="1"/>
            <a:r>
              <a:rPr lang="fa-IR" sz="3400" b="1" dirty="0" smtClean="0">
                <a:cs typeface="2  Titr" panose="00000700000000000000" pitchFamily="2" charset="-78"/>
              </a:rPr>
              <a:t>جدول 2</a:t>
            </a:r>
            <a:endParaRPr lang="en-US" sz="34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059086" y="1297470"/>
            <a:ext cx="7021972" cy="4906124"/>
          </a:xfrm>
          <a:prstGeom prst="rect">
            <a:avLst/>
          </a:prstGeom>
        </p:spPr>
      </p:pic>
    </p:spTree>
    <p:extLst>
      <p:ext uri="{BB962C8B-B14F-4D97-AF65-F5344CB8AC3E}">
        <p14:creationId xmlns:p14="http://schemas.microsoft.com/office/powerpoint/2010/main" val="1242570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a:spLocks noGrp="1"/>
          </p:cNvSpPr>
          <p:nvPr>
            <p:ph type="title"/>
          </p:nvPr>
        </p:nvSpPr>
        <p:spPr>
          <a:xfrm>
            <a:off x="228600" y="21429"/>
            <a:ext cx="8636000" cy="1325563"/>
          </a:xfrm>
        </p:spPr>
        <p:txBody>
          <a:bodyPr>
            <a:normAutofit/>
          </a:bodyPr>
          <a:lstStyle/>
          <a:p>
            <a:pPr algn="r" rtl="1"/>
            <a:r>
              <a:rPr lang="fa-IR" sz="3400" b="1" dirty="0">
                <a:cs typeface="2  Titr" panose="00000700000000000000" pitchFamily="2" charset="-78"/>
              </a:rPr>
              <a:t>فاز اول الگوریتم پیشنهادی(1/2)</a:t>
            </a:r>
            <a:endParaRPr lang="en-US" sz="3400" dirty="0">
              <a:cs typeface="B Nazanin" panose="00000400000000000000" pitchFamily="2" charset="-78"/>
            </a:endParaRPr>
          </a:p>
        </p:txBody>
      </p:sp>
      <p:grpSp>
        <p:nvGrpSpPr>
          <p:cNvPr id="27" name="Group 26"/>
          <p:cNvGrpSpPr/>
          <p:nvPr/>
        </p:nvGrpSpPr>
        <p:grpSpPr>
          <a:xfrm>
            <a:off x="319312" y="6265381"/>
            <a:ext cx="8351812" cy="525105"/>
            <a:chOff x="2371799" y="6214605"/>
            <a:chExt cx="6292008" cy="525105"/>
          </a:xfrm>
        </p:grpSpPr>
        <p:sp>
          <p:nvSpPr>
            <p:cNvPr id="28" name="TextBox 27"/>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9" name="TextBox 28"/>
            <p:cNvSpPr txBox="1"/>
            <p:nvPr/>
          </p:nvSpPr>
          <p:spPr>
            <a:xfrm>
              <a:off x="3414416" y="6308822"/>
              <a:ext cx="985688"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30" name="TextBox 29"/>
            <p:cNvSpPr txBox="1"/>
            <p:nvPr/>
          </p:nvSpPr>
          <p:spPr>
            <a:xfrm>
              <a:off x="4992184" y="6214605"/>
              <a:ext cx="1070224" cy="515526"/>
            </a:xfrm>
            <a:prstGeom prst="rect">
              <a:avLst/>
            </a:prstGeom>
            <a:noFill/>
          </p:spPr>
          <p:txBody>
            <a:bodyPr wrap="none" rtlCol="0">
              <a:spAutoFit/>
            </a:bodyPr>
            <a:lstStyle/>
            <a:p>
              <a:pPr algn="r" rtl="1">
                <a:lnSpc>
                  <a:spcPct val="150000"/>
                </a:lnSpc>
              </a:pPr>
              <a:r>
                <a:rPr lang="fa-IR" sz="2000" dirty="0">
                  <a:solidFill>
                    <a:schemeClr val="bg1"/>
                  </a:solidFill>
                  <a:cs typeface="B Nazanin" panose="00000400000000000000" pitchFamily="2" charset="-78"/>
                </a:rPr>
                <a:t>روش پیشنهادی</a:t>
              </a:r>
              <a:endParaRPr lang="en-US" sz="2000" dirty="0">
                <a:solidFill>
                  <a:schemeClr val="bg1"/>
                </a:solidFill>
                <a:cs typeface="B Nazanin" panose="00000400000000000000" pitchFamily="2" charset="-78"/>
              </a:endParaRPr>
            </a:p>
          </p:txBody>
        </p:sp>
        <p:sp>
          <p:nvSpPr>
            <p:cNvPr id="31" name="TextBox 30"/>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توضیح مسئله</a:t>
              </a:r>
              <a:endParaRPr lang="en-US" sz="2000" dirty="0">
                <a:solidFill>
                  <a:schemeClr val="bg1">
                    <a:lumMod val="50000"/>
                  </a:schemeClr>
                </a:solidFill>
                <a:cs typeface="B Nazanin" panose="00000400000000000000" pitchFamily="2" charset="-78"/>
              </a:endParaRPr>
            </a:p>
          </p:txBody>
        </p:sp>
        <p:sp>
          <p:nvSpPr>
            <p:cNvPr id="32" name="TextBox 31"/>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33" name="Chevron 32"/>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4" name="Chevron 33"/>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5" name="Chevron 34"/>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6" name="Chevron 35"/>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cxnSp>
        <p:nvCxnSpPr>
          <p:cNvPr id="86" name="Straight Connector 85"/>
          <p:cNvCxnSpPr/>
          <p:nvPr/>
        </p:nvCxnSpPr>
        <p:spPr>
          <a:xfrm>
            <a:off x="8174759" y="-275494"/>
            <a:ext cx="25994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69748" y="5921522"/>
            <a:ext cx="2057400" cy="365125"/>
          </a:xfrm>
        </p:spPr>
        <p:txBody>
          <a:bodyPr/>
          <a:lstStyle/>
          <a:p>
            <a:pPr algn="l"/>
            <a:fld id="{26909992-41BC-4940-858B-BBD17F8BF7F9}" type="slidenum">
              <a:rPr lang="en-US" smtClean="0"/>
              <a:pPr algn="l"/>
              <a:t>25</a:t>
            </a:fld>
            <a:endParaRPr lang="en-US" dirty="0"/>
          </a:p>
        </p:txBody>
      </p:sp>
      <p:pic>
        <p:nvPicPr>
          <p:cNvPr id="2" name="Picture 1"/>
          <p:cNvPicPr>
            <a:picLocks noChangeAspect="1"/>
          </p:cNvPicPr>
          <p:nvPr/>
        </p:nvPicPr>
        <p:blipFill>
          <a:blip r:embed="rId2"/>
          <a:stretch>
            <a:fillRect/>
          </a:stretch>
        </p:blipFill>
        <p:spPr>
          <a:xfrm>
            <a:off x="65309" y="1643914"/>
            <a:ext cx="9027891" cy="3960000"/>
          </a:xfrm>
          <a:prstGeom prst="rect">
            <a:avLst/>
          </a:prstGeom>
          <a:ln>
            <a:solidFill>
              <a:schemeClr val="accent1"/>
            </a:solidFill>
          </a:ln>
        </p:spPr>
      </p:pic>
    </p:spTree>
    <p:extLst>
      <p:ext uri="{BB962C8B-B14F-4D97-AF65-F5344CB8AC3E}">
        <p14:creationId xmlns:p14="http://schemas.microsoft.com/office/powerpoint/2010/main" val="2791132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a:spLocks noGrp="1"/>
          </p:cNvSpPr>
          <p:nvPr>
            <p:ph type="title"/>
          </p:nvPr>
        </p:nvSpPr>
        <p:spPr>
          <a:xfrm>
            <a:off x="228600" y="21429"/>
            <a:ext cx="8636000" cy="1325563"/>
          </a:xfrm>
        </p:spPr>
        <p:txBody>
          <a:bodyPr>
            <a:normAutofit/>
          </a:bodyPr>
          <a:lstStyle/>
          <a:p>
            <a:pPr algn="r" rtl="1"/>
            <a:r>
              <a:rPr lang="fa-IR" sz="3400" b="1" dirty="0" smtClean="0">
                <a:cs typeface="2  Titr" panose="00000700000000000000" pitchFamily="2" charset="-78"/>
              </a:rPr>
              <a:t>جدول 3</a:t>
            </a:r>
            <a:endParaRPr lang="en-US" sz="3400" dirty="0">
              <a:cs typeface="B Nazanin" panose="00000400000000000000" pitchFamily="2" charset="-78"/>
            </a:endParaRPr>
          </a:p>
        </p:txBody>
      </p:sp>
      <p:grpSp>
        <p:nvGrpSpPr>
          <p:cNvPr id="27" name="Group 26"/>
          <p:cNvGrpSpPr/>
          <p:nvPr/>
        </p:nvGrpSpPr>
        <p:grpSpPr>
          <a:xfrm>
            <a:off x="319312" y="6265381"/>
            <a:ext cx="8351812" cy="525105"/>
            <a:chOff x="2371799" y="6214605"/>
            <a:chExt cx="6292008" cy="525105"/>
          </a:xfrm>
        </p:grpSpPr>
        <p:sp>
          <p:nvSpPr>
            <p:cNvPr id="28" name="TextBox 27"/>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9" name="TextBox 28"/>
            <p:cNvSpPr txBox="1"/>
            <p:nvPr/>
          </p:nvSpPr>
          <p:spPr>
            <a:xfrm>
              <a:off x="3414416" y="6308822"/>
              <a:ext cx="985688"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30" name="TextBox 29"/>
            <p:cNvSpPr txBox="1"/>
            <p:nvPr/>
          </p:nvSpPr>
          <p:spPr>
            <a:xfrm>
              <a:off x="4992184" y="6214605"/>
              <a:ext cx="1070224" cy="515526"/>
            </a:xfrm>
            <a:prstGeom prst="rect">
              <a:avLst/>
            </a:prstGeom>
            <a:noFill/>
          </p:spPr>
          <p:txBody>
            <a:bodyPr wrap="none" rtlCol="0">
              <a:spAutoFit/>
            </a:bodyPr>
            <a:lstStyle/>
            <a:p>
              <a:pPr algn="r" rtl="1">
                <a:lnSpc>
                  <a:spcPct val="150000"/>
                </a:lnSpc>
              </a:pPr>
              <a:r>
                <a:rPr lang="fa-IR" sz="2000" dirty="0">
                  <a:solidFill>
                    <a:schemeClr val="bg1"/>
                  </a:solidFill>
                  <a:cs typeface="B Nazanin" panose="00000400000000000000" pitchFamily="2" charset="-78"/>
                </a:rPr>
                <a:t>روش پیشنهادی</a:t>
              </a:r>
              <a:endParaRPr lang="en-US" sz="2000" dirty="0">
                <a:solidFill>
                  <a:schemeClr val="bg1"/>
                </a:solidFill>
                <a:cs typeface="B Nazanin" panose="00000400000000000000" pitchFamily="2" charset="-78"/>
              </a:endParaRPr>
            </a:p>
          </p:txBody>
        </p:sp>
        <p:sp>
          <p:nvSpPr>
            <p:cNvPr id="31" name="TextBox 30"/>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توضیح مسئله</a:t>
              </a:r>
              <a:endParaRPr lang="en-US" sz="2000" dirty="0">
                <a:solidFill>
                  <a:schemeClr val="bg1">
                    <a:lumMod val="50000"/>
                  </a:schemeClr>
                </a:solidFill>
                <a:cs typeface="B Nazanin" panose="00000400000000000000" pitchFamily="2" charset="-78"/>
              </a:endParaRPr>
            </a:p>
          </p:txBody>
        </p:sp>
        <p:sp>
          <p:nvSpPr>
            <p:cNvPr id="32" name="TextBox 31"/>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33" name="Chevron 32"/>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4" name="Chevron 33"/>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5" name="Chevron 34"/>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6" name="Chevron 35"/>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cxnSp>
        <p:nvCxnSpPr>
          <p:cNvPr id="86" name="Straight Connector 85"/>
          <p:cNvCxnSpPr/>
          <p:nvPr/>
        </p:nvCxnSpPr>
        <p:spPr>
          <a:xfrm>
            <a:off x="8174759" y="-275494"/>
            <a:ext cx="25994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6909992-41BC-4940-858B-BBD17F8BF7F9}" type="slidenum">
              <a:rPr lang="en-US" smtClean="0"/>
              <a:pPr/>
              <a:t>26</a:t>
            </a:fld>
            <a:endParaRPr lang="en-US"/>
          </a:p>
        </p:txBody>
      </p:sp>
      <p:pic>
        <p:nvPicPr>
          <p:cNvPr id="2" name="Picture 1"/>
          <p:cNvPicPr>
            <a:picLocks noChangeAspect="1"/>
          </p:cNvPicPr>
          <p:nvPr/>
        </p:nvPicPr>
        <p:blipFill>
          <a:blip r:embed="rId2"/>
          <a:stretch>
            <a:fillRect/>
          </a:stretch>
        </p:blipFill>
        <p:spPr>
          <a:xfrm>
            <a:off x="319312" y="1297871"/>
            <a:ext cx="8109861" cy="5040000"/>
          </a:xfrm>
          <a:prstGeom prst="rect">
            <a:avLst/>
          </a:prstGeom>
        </p:spPr>
      </p:pic>
    </p:spTree>
    <p:extLst>
      <p:ext uri="{BB962C8B-B14F-4D97-AF65-F5344CB8AC3E}">
        <p14:creationId xmlns:p14="http://schemas.microsoft.com/office/powerpoint/2010/main" val="3248984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a:spLocks noGrp="1"/>
          </p:cNvSpPr>
          <p:nvPr>
            <p:ph type="title"/>
          </p:nvPr>
        </p:nvSpPr>
        <p:spPr>
          <a:xfrm>
            <a:off x="228600" y="21429"/>
            <a:ext cx="8636000" cy="1325563"/>
          </a:xfrm>
        </p:spPr>
        <p:txBody>
          <a:bodyPr>
            <a:normAutofit/>
          </a:bodyPr>
          <a:lstStyle/>
          <a:p>
            <a:pPr algn="r" rtl="1"/>
            <a:r>
              <a:rPr lang="fa-IR" sz="3400" b="1" dirty="0" smtClean="0">
                <a:cs typeface="2  Titr" panose="00000700000000000000" pitchFamily="2" charset="-78"/>
              </a:rPr>
              <a:t>یافته های تحقیق</a:t>
            </a:r>
            <a:endParaRPr lang="en-US" sz="3400" dirty="0">
              <a:cs typeface="B Nazanin" panose="00000400000000000000" pitchFamily="2" charset="-78"/>
            </a:endParaRPr>
          </a:p>
        </p:txBody>
      </p:sp>
      <p:grpSp>
        <p:nvGrpSpPr>
          <p:cNvPr id="27" name="Group 26"/>
          <p:cNvGrpSpPr/>
          <p:nvPr/>
        </p:nvGrpSpPr>
        <p:grpSpPr>
          <a:xfrm>
            <a:off x="319312" y="6265381"/>
            <a:ext cx="8351812" cy="525105"/>
            <a:chOff x="2371799" y="6214605"/>
            <a:chExt cx="6292008" cy="525105"/>
          </a:xfrm>
        </p:grpSpPr>
        <p:sp>
          <p:nvSpPr>
            <p:cNvPr id="28" name="TextBox 27"/>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9" name="TextBox 28"/>
            <p:cNvSpPr txBox="1"/>
            <p:nvPr/>
          </p:nvSpPr>
          <p:spPr>
            <a:xfrm>
              <a:off x="3414416" y="6308822"/>
              <a:ext cx="985688"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30" name="TextBox 29"/>
            <p:cNvSpPr txBox="1"/>
            <p:nvPr/>
          </p:nvSpPr>
          <p:spPr>
            <a:xfrm>
              <a:off x="4992184" y="6214605"/>
              <a:ext cx="1070224" cy="515526"/>
            </a:xfrm>
            <a:prstGeom prst="rect">
              <a:avLst/>
            </a:prstGeom>
            <a:noFill/>
          </p:spPr>
          <p:txBody>
            <a:bodyPr wrap="none" rtlCol="0">
              <a:spAutoFit/>
            </a:bodyPr>
            <a:lstStyle/>
            <a:p>
              <a:pPr algn="r" rtl="1">
                <a:lnSpc>
                  <a:spcPct val="150000"/>
                </a:lnSpc>
              </a:pPr>
              <a:r>
                <a:rPr lang="fa-IR" sz="2000" dirty="0">
                  <a:solidFill>
                    <a:schemeClr val="bg1"/>
                  </a:solidFill>
                  <a:cs typeface="B Nazanin" panose="00000400000000000000" pitchFamily="2" charset="-78"/>
                </a:rPr>
                <a:t>روش پیشنهادی</a:t>
              </a:r>
              <a:endParaRPr lang="en-US" sz="2000" dirty="0">
                <a:solidFill>
                  <a:schemeClr val="bg1"/>
                </a:solidFill>
                <a:cs typeface="B Nazanin" panose="00000400000000000000" pitchFamily="2" charset="-78"/>
              </a:endParaRPr>
            </a:p>
          </p:txBody>
        </p:sp>
        <p:sp>
          <p:nvSpPr>
            <p:cNvPr id="31" name="TextBox 30"/>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توضیح مسئله</a:t>
              </a:r>
              <a:endParaRPr lang="en-US" sz="2000" dirty="0">
                <a:solidFill>
                  <a:schemeClr val="bg1">
                    <a:lumMod val="50000"/>
                  </a:schemeClr>
                </a:solidFill>
                <a:cs typeface="B Nazanin" panose="00000400000000000000" pitchFamily="2" charset="-78"/>
              </a:endParaRPr>
            </a:p>
          </p:txBody>
        </p:sp>
        <p:sp>
          <p:nvSpPr>
            <p:cNvPr id="32" name="TextBox 31"/>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33" name="Chevron 32"/>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4" name="Chevron 33"/>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5" name="Chevron 34"/>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6" name="Chevron 35"/>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cxnSp>
        <p:nvCxnSpPr>
          <p:cNvPr id="86" name="Straight Connector 85"/>
          <p:cNvCxnSpPr/>
          <p:nvPr/>
        </p:nvCxnSpPr>
        <p:spPr>
          <a:xfrm>
            <a:off x="8174759" y="-275494"/>
            <a:ext cx="25994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6909992-41BC-4940-858B-BBD17F8BF7F9}" type="slidenum">
              <a:rPr lang="en-US" smtClean="0"/>
              <a:pPr/>
              <a:t>27</a:t>
            </a:fld>
            <a:endParaRPr lang="en-US"/>
          </a:p>
        </p:txBody>
      </p:sp>
      <p:sp>
        <p:nvSpPr>
          <p:cNvPr id="5" name="Rectangle 4"/>
          <p:cNvSpPr/>
          <p:nvPr/>
        </p:nvSpPr>
        <p:spPr>
          <a:xfrm>
            <a:off x="520700" y="1578653"/>
            <a:ext cx="7914008" cy="3347070"/>
          </a:xfrm>
          <a:prstGeom prst="rect">
            <a:avLst/>
          </a:prstGeom>
        </p:spPr>
        <p:txBody>
          <a:bodyPr wrap="square">
            <a:spAutoFit/>
          </a:bodyPr>
          <a:lstStyle/>
          <a:p>
            <a:pPr algn="just" rtl="1">
              <a:lnSpc>
                <a:spcPct val="200000"/>
              </a:lnSpc>
            </a:pPr>
            <a:r>
              <a:rPr lang="fa-IR" dirty="0" smtClean="0">
                <a:cs typeface="2  Titr" panose="00000700000000000000" pitchFamily="2" charset="-78"/>
              </a:rPr>
              <a:t>جدول(3) </a:t>
            </a:r>
            <a:r>
              <a:rPr lang="fa-IR" dirty="0">
                <a:cs typeface="2  Titr" panose="00000700000000000000" pitchFamily="2" charset="-78"/>
              </a:rPr>
              <a:t>عددگذاری </a:t>
            </a:r>
            <a:r>
              <a:rPr lang="fa-IR" dirty="0" smtClean="0">
                <a:cs typeface="2  Titr" panose="00000700000000000000" pitchFamily="2" charset="-78"/>
              </a:rPr>
              <a:t>جدول(2) </a:t>
            </a:r>
            <a:r>
              <a:rPr lang="fa-IR" dirty="0">
                <a:cs typeface="2  Titr" panose="00000700000000000000" pitchFamily="2" charset="-78"/>
              </a:rPr>
              <a:t>را نشان </a:t>
            </a:r>
            <a:r>
              <a:rPr lang="fa-IR" dirty="0" smtClean="0">
                <a:cs typeface="2  Titr" panose="00000700000000000000" pitchFamily="2" charset="-78"/>
              </a:rPr>
              <a:t>می دهد</a:t>
            </a:r>
            <a:r>
              <a:rPr lang="fa-IR" dirty="0">
                <a:cs typeface="2  Titr" panose="00000700000000000000" pitchFamily="2" charset="-78"/>
              </a:rPr>
              <a:t>. ملاحظه میشود که عدد تاثیرگذاری مرتبط </a:t>
            </a:r>
            <a:r>
              <a:rPr lang="fa-IR" dirty="0" smtClean="0">
                <a:cs typeface="2  Titr" panose="00000700000000000000" pitchFamily="2" charset="-78"/>
              </a:rPr>
              <a:t>به متغیر </a:t>
            </a:r>
            <a:r>
              <a:rPr lang="fa-IR" dirty="0">
                <a:cs typeface="2  Titr" panose="00000700000000000000" pitchFamily="2" charset="-78"/>
              </a:rPr>
              <a:t>فرااعتمادی برابر با 7؛ و عدد تاثیرپذیری آن 8 می باشد این بدان معناست که این تورش </a:t>
            </a:r>
            <a:r>
              <a:rPr lang="fa-IR" dirty="0" smtClean="0">
                <a:cs typeface="2  Titr" panose="00000700000000000000" pitchFamily="2" charset="-78"/>
              </a:rPr>
              <a:t>رفتاری در </a:t>
            </a:r>
            <a:r>
              <a:rPr lang="fa-IR" dirty="0">
                <a:cs typeface="2  Titr" panose="00000700000000000000" pitchFamily="2" charset="-78"/>
              </a:rPr>
              <a:t>هنگام تصمیم گیری سرمایه گذاران بیشتر از سایر از تورش های رفتاری تاثیرپذیر هست. </a:t>
            </a:r>
            <a:r>
              <a:rPr lang="fa-IR" dirty="0" smtClean="0">
                <a:cs typeface="2  Titr" panose="00000700000000000000" pitchFamily="2" charset="-78"/>
              </a:rPr>
              <a:t>همچنین تاثیرگذاری </a:t>
            </a:r>
            <a:r>
              <a:rPr lang="fa-IR" dirty="0">
                <a:cs typeface="2  Titr" panose="00000700000000000000" pitchFamily="2" charset="-78"/>
              </a:rPr>
              <a:t>تورش های رفتاری چون تعدیل و اتکاء، سازگارگرایی، خوداسنادی، ابهام گریزی، </a:t>
            </a:r>
            <a:r>
              <a:rPr lang="fa-IR" dirty="0" smtClean="0">
                <a:cs typeface="2  Titr" panose="00000700000000000000" pitchFamily="2" charset="-78"/>
              </a:rPr>
              <a:t>باورگرایی کمتر </a:t>
            </a:r>
            <a:r>
              <a:rPr lang="fa-IR" dirty="0">
                <a:cs typeface="2  Titr" panose="00000700000000000000" pitchFamily="2" charset="-78"/>
              </a:rPr>
              <a:t>از تاثیرپذیری آنهاست. از طرفی متغیرهای آشناگرایی، توان پنداری، دیرپذیری، حساب </a:t>
            </a:r>
            <a:r>
              <a:rPr lang="fa-IR" dirty="0" smtClean="0">
                <a:cs typeface="2  Titr" panose="00000700000000000000" pitchFamily="2" charset="-78"/>
              </a:rPr>
              <a:t>انگاری، رویدادگرایی </a:t>
            </a:r>
            <a:r>
              <a:rPr lang="fa-IR" dirty="0">
                <a:cs typeface="2  Titr" panose="00000700000000000000" pitchFamily="2" charset="-78"/>
              </a:rPr>
              <a:t>تاثیرگذاری بیشتری بر سایر متغیرها دارد</a:t>
            </a:r>
            <a:r>
              <a:rPr lang="fa-IR" dirty="0" smtClean="0">
                <a:cs typeface="2  Titr" panose="00000700000000000000" pitchFamily="2" charset="-78"/>
              </a:rPr>
              <a:t>.</a:t>
            </a:r>
          </a:p>
        </p:txBody>
      </p:sp>
      <p:sp>
        <p:nvSpPr>
          <p:cNvPr id="7" name="Rectangle 6"/>
          <p:cNvSpPr/>
          <p:nvPr/>
        </p:nvSpPr>
        <p:spPr>
          <a:xfrm>
            <a:off x="520699" y="4925723"/>
            <a:ext cx="7914009" cy="1200329"/>
          </a:xfrm>
          <a:prstGeom prst="rect">
            <a:avLst/>
          </a:prstGeom>
          <a:solidFill>
            <a:srgbClr val="FF1111"/>
          </a:solidFill>
          <a:ln>
            <a:solidFill>
              <a:srgbClr val="FF1111"/>
            </a:solidFill>
          </a:ln>
        </p:spPr>
        <p:txBody>
          <a:bodyPr wrap="square">
            <a:spAutoFit/>
          </a:bodyPr>
          <a:lstStyle/>
          <a:p>
            <a:pPr algn="ctr" rtl="1">
              <a:lnSpc>
                <a:spcPct val="200000"/>
              </a:lnSpc>
            </a:pPr>
            <a:r>
              <a:rPr lang="fa-IR" dirty="0">
                <a:cs typeface="2  Titr" panose="00000700000000000000" pitchFamily="2" charset="-78"/>
              </a:rPr>
              <a:t>از ماتریس فوق ملاحظه می شود که هیچ گونه ناسازگاری در ماتریس دسترسی اولیه وجود ندارد و</a:t>
            </a:r>
          </a:p>
          <a:p>
            <a:pPr algn="ctr" rtl="1">
              <a:lnSpc>
                <a:spcPct val="200000"/>
              </a:lnSpc>
            </a:pPr>
            <a:r>
              <a:rPr lang="fa-IR" dirty="0">
                <a:cs typeface="2  Titr" panose="00000700000000000000" pitchFamily="2" charset="-78"/>
              </a:rPr>
              <a:t>نیازی به سازگار کردن آن وجود ندارد. در واقع این همان ماتریس نهایی </a:t>
            </a:r>
            <a:r>
              <a:rPr lang="fa-IR" dirty="0" smtClean="0">
                <a:cs typeface="2  Titr" panose="00000700000000000000" pitchFamily="2" charset="-78"/>
              </a:rPr>
              <a:t>می باشد</a:t>
            </a:r>
            <a:r>
              <a:rPr lang="fa-IR" dirty="0">
                <a:cs typeface="2  Titr" panose="00000700000000000000" pitchFamily="2" charset="-78"/>
              </a:rPr>
              <a:t>.</a:t>
            </a:r>
            <a:endParaRPr lang="en-US" dirty="0">
              <a:cs typeface="2  Titr" panose="00000700000000000000" pitchFamily="2" charset="-78"/>
            </a:endParaRPr>
          </a:p>
        </p:txBody>
      </p:sp>
    </p:spTree>
    <p:extLst>
      <p:ext uri="{BB962C8B-B14F-4D97-AF65-F5344CB8AC3E}">
        <p14:creationId xmlns:p14="http://schemas.microsoft.com/office/powerpoint/2010/main" val="1038931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a:spLocks noGrp="1"/>
          </p:cNvSpPr>
          <p:nvPr>
            <p:ph type="title"/>
          </p:nvPr>
        </p:nvSpPr>
        <p:spPr>
          <a:xfrm>
            <a:off x="228600" y="195391"/>
            <a:ext cx="8636000" cy="866218"/>
          </a:xfrm>
        </p:spPr>
        <p:txBody>
          <a:bodyPr>
            <a:normAutofit/>
          </a:bodyPr>
          <a:lstStyle/>
          <a:p>
            <a:pPr algn="r" rtl="1">
              <a:lnSpc>
                <a:spcPct val="100000"/>
              </a:lnSpc>
            </a:pPr>
            <a:r>
              <a:rPr lang="fa-IR" sz="3400" b="1" dirty="0">
                <a:cs typeface="2  Titr" panose="00000700000000000000" pitchFamily="2" charset="-78"/>
              </a:rPr>
              <a:t>یافته های تحقیق</a:t>
            </a:r>
            <a:endParaRPr lang="en-US" sz="3400" dirty="0">
              <a:cs typeface="B Nazanin" panose="00000400000000000000" pitchFamily="2" charset="-78"/>
            </a:endParaRPr>
          </a:p>
        </p:txBody>
      </p:sp>
      <p:grpSp>
        <p:nvGrpSpPr>
          <p:cNvPr id="27" name="Group 26"/>
          <p:cNvGrpSpPr/>
          <p:nvPr/>
        </p:nvGrpSpPr>
        <p:grpSpPr>
          <a:xfrm>
            <a:off x="319312" y="6265381"/>
            <a:ext cx="8351812" cy="525105"/>
            <a:chOff x="2371799" y="6214605"/>
            <a:chExt cx="6292008" cy="525105"/>
          </a:xfrm>
        </p:grpSpPr>
        <p:sp>
          <p:nvSpPr>
            <p:cNvPr id="28" name="TextBox 27"/>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9" name="TextBox 28"/>
            <p:cNvSpPr txBox="1"/>
            <p:nvPr/>
          </p:nvSpPr>
          <p:spPr>
            <a:xfrm>
              <a:off x="3414416" y="6308822"/>
              <a:ext cx="985688"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30" name="TextBox 29"/>
            <p:cNvSpPr txBox="1"/>
            <p:nvPr/>
          </p:nvSpPr>
          <p:spPr>
            <a:xfrm>
              <a:off x="4992184" y="6214605"/>
              <a:ext cx="1070224" cy="515526"/>
            </a:xfrm>
            <a:prstGeom prst="rect">
              <a:avLst/>
            </a:prstGeom>
            <a:noFill/>
          </p:spPr>
          <p:txBody>
            <a:bodyPr wrap="none" rtlCol="0">
              <a:spAutoFit/>
            </a:bodyPr>
            <a:lstStyle/>
            <a:p>
              <a:pPr algn="r" rtl="1">
                <a:lnSpc>
                  <a:spcPct val="150000"/>
                </a:lnSpc>
              </a:pPr>
              <a:r>
                <a:rPr lang="fa-IR" sz="2000" dirty="0">
                  <a:solidFill>
                    <a:schemeClr val="bg1"/>
                  </a:solidFill>
                  <a:cs typeface="B Nazanin" panose="00000400000000000000" pitchFamily="2" charset="-78"/>
                </a:rPr>
                <a:t>روش پیشنهادی</a:t>
              </a:r>
              <a:endParaRPr lang="en-US" sz="2000" dirty="0">
                <a:solidFill>
                  <a:schemeClr val="bg1"/>
                </a:solidFill>
                <a:cs typeface="B Nazanin" panose="00000400000000000000" pitchFamily="2" charset="-78"/>
              </a:endParaRPr>
            </a:p>
          </p:txBody>
        </p:sp>
        <p:sp>
          <p:nvSpPr>
            <p:cNvPr id="31" name="TextBox 30"/>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توضیح مسئله</a:t>
              </a:r>
              <a:endParaRPr lang="en-US" sz="2000" dirty="0">
                <a:solidFill>
                  <a:schemeClr val="bg1">
                    <a:lumMod val="50000"/>
                  </a:schemeClr>
                </a:solidFill>
                <a:cs typeface="B Nazanin" panose="00000400000000000000" pitchFamily="2" charset="-78"/>
              </a:endParaRPr>
            </a:p>
          </p:txBody>
        </p:sp>
        <p:sp>
          <p:nvSpPr>
            <p:cNvPr id="32" name="TextBox 31"/>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33" name="Chevron 32"/>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4" name="Chevron 33"/>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5" name="Chevron 34"/>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6" name="Chevron 35"/>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cxnSp>
        <p:nvCxnSpPr>
          <p:cNvPr id="86" name="Straight Connector 85"/>
          <p:cNvCxnSpPr/>
          <p:nvPr/>
        </p:nvCxnSpPr>
        <p:spPr>
          <a:xfrm>
            <a:off x="8174759" y="-275494"/>
            <a:ext cx="25994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6909992-41BC-4940-858B-BBD17F8BF7F9}" type="slidenum">
              <a:rPr lang="en-US" smtClean="0"/>
              <a:pPr/>
              <a:t>28</a:t>
            </a:fld>
            <a:endParaRPr lang="en-US"/>
          </a:p>
        </p:txBody>
      </p:sp>
      <p:sp>
        <p:nvSpPr>
          <p:cNvPr id="2" name="Rectangle 1"/>
          <p:cNvSpPr/>
          <p:nvPr/>
        </p:nvSpPr>
        <p:spPr>
          <a:xfrm>
            <a:off x="520700" y="1908227"/>
            <a:ext cx="8150424" cy="3785652"/>
          </a:xfrm>
          <a:prstGeom prst="rect">
            <a:avLst/>
          </a:prstGeom>
        </p:spPr>
        <p:txBody>
          <a:bodyPr wrap="square">
            <a:spAutoFit/>
          </a:bodyPr>
          <a:lstStyle/>
          <a:p>
            <a:pPr algn="just" rtl="1">
              <a:lnSpc>
                <a:spcPct val="200000"/>
              </a:lnSpc>
            </a:pPr>
            <a:r>
              <a:rPr lang="fa-IR" sz="2000" dirty="0">
                <a:cs typeface="2  Titr" panose="00000700000000000000" pitchFamily="2" charset="-78"/>
              </a:rPr>
              <a:t>پس از تعیین مجموعه های پیشنیاز و دستیابی به عناصر مشترک نوبت به تعیین </a:t>
            </a:r>
            <a:r>
              <a:rPr lang="fa-IR" sz="2000" dirty="0" smtClean="0">
                <a:cs typeface="2  Titr" panose="00000700000000000000" pitchFamily="2" charset="-78"/>
              </a:rPr>
              <a:t>سطح عامل(</a:t>
            </a:r>
            <a:r>
              <a:rPr lang="fa-IR" sz="2000" dirty="0">
                <a:cs typeface="2  Titr" panose="00000700000000000000" pitchFamily="2" charset="-78"/>
              </a:rPr>
              <a:t>عناصر</a:t>
            </a:r>
            <a:r>
              <a:rPr lang="fa-IR" sz="2000" dirty="0" smtClean="0">
                <a:cs typeface="2  Titr" panose="00000700000000000000" pitchFamily="2" charset="-78"/>
              </a:rPr>
              <a:t>) می رسد</a:t>
            </a:r>
            <a:r>
              <a:rPr lang="fa-IR" sz="2000" dirty="0">
                <a:cs typeface="2  Titr" panose="00000700000000000000" pitchFamily="2" charset="-78"/>
              </a:rPr>
              <a:t>. در اولین جدول، عاملی که دارای بالاترین سطح از </a:t>
            </a:r>
            <a:r>
              <a:rPr lang="fa-IR" sz="2000" dirty="0" smtClean="0">
                <a:cs typeface="2  Titr" panose="00000700000000000000" pitchFamily="2" charset="-78"/>
              </a:rPr>
              <a:t>سلسله مراتب </a:t>
            </a:r>
            <a:r>
              <a:rPr lang="fa-IR" sz="2000" dirty="0">
                <a:cs typeface="2  Titr" panose="00000700000000000000" pitchFamily="2" charset="-78"/>
              </a:rPr>
              <a:t>مدل </a:t>
            </a:r>
            <a:r>
              <a:rPr lang="fa-IR" sz="2000" dirty="0" smtClean="0">
                <a:cs typeface="2  Titr" panose="00000700000000000000" pitchFamily="2" charset="-78"/>
              </a:rPr>
              <a:t>ساختاری تفسیری </a:t>
            </a:r>
            <a:r>
              <a:rPr lang="fa-IR" sz="2000" dirty="0">
                <a:cs typeface="2  Titr" panose="00000700000000000000" pitchFamily="2" charset="-78"/>
              </a:rPr>
              <a:t>قرار </a:t>
            </a:r>
            <a:r>
              <a:rPr lang="fa-IR" sz="2000" dirty="0" smtClean="0">
                <a:cs typeface="2  Titr" panose="00000700000000000000" pitchFamily="2" charset="-78"/>
              </a:rPr>
              <a:t>میگیرد </a:t>
            </a:r>
            <a:r>
              <a:rPr lang="fa-IR" sz="2000" dirty="0">
                <a:cs typeface="2  Titr" panose="00000700000000000000" pitchFamily="2" charset="-78"/>
              </a:rPr>
              <a:t>که مجموعه دستیابی و عناصر مشترک آن کاملاً مشابه هستند. پس از تعیین </a:t>
            </a:r>
            <a:r>
              <a:rPr lang="fa-IR" sz="2000" dirty="0" smtClean="0">
                <a:cs typeface="2  Titr" panose="00000700000000000000" pitchFamily="2" charset="-78"/>
              </a:rPr>
              <a:t>این عامل </a:t>
            </a:r>
            <a:r>
              <a:rPr lang="fa-IR" sz="2000" dirty="0">
                <a:cs typeface="2  Titr" panose="00000700000000000000" pitchFamily="2" charset="-78"/>
              </a:rPr>
              <a:t>یا عوامل، آنها را از جدول حذف کرده و با بقیهی عوامل </a:t>
            </a:r>
            <a:r>
              <a:rPr lang="fa-IR" sz="2000" dirty="0" smtClean="0">
                <a:cs typeface="2  Titr" panose="00000700000000000000" pitchFamily="2" charset="-78"/>
              </a:rPr>
              <a:t>باقیمانده ی </a:t>
            </a:r>
            <a:r>
              <a:rPr lang="fa-IR" sz="2000" dirty="0">
                <a:cs typeface="2  Titr" panose="00000700000000000000" pitchFamily="2" charset="-78"/>
              </a:rPr>
              <a:t>جدول بعدی را </a:t>
            </a:r>
            <a:r>
              <a:rPr lang="fa-IR" sz="2000" dirty="0" smtClean="0">
                <a:cs typeface="2  Titr" panose="00000700000000000000" pitchFamily="2" charset="-78"/>
              </a:rPr>
              <a:t>تشکیل می دهیم</a:t>
            </a:r>
            <a:r>
              <a:rPr lang="fa-IR" sz="2000" dirty="0">
                <a:cs typeface="2  Titr" panose="00000700000000000000" pitchFamily="2" charset="-78"/>
              </a:rPr>
              <a:t>. در جدول دوم نیز همانند جدول اول، عامل سطح دوم را مشخص </a:t>
            </a:r>
            <a:r>
              <a:rPr lang="fa-IR" sz="2000" dirty="0" smtClean="0">
                <a:cs typeface="2  Titr" panose="00000700000000000000" pitchFamily="2" charset="-78"/>
              </a:rPr>
              <a:t>می کنیم</a:t>
            </a:r>
            <a:r>
              <a:rPr lang="fa-IR" sz="2000" dirty="0">
                <a:cs typeface="2  Titr" panose="00000700000000000000" pitchFamily="2" charset="-78"/>
              </a:rPr>
              <a:t>. این عملیات </a:t>
            </a:r>
            <a:r>
              <a:rPr lang="fa-IR" sz="2000" dirty="0" smtClean="0">
                <a:cs typeface="2  Titr" panose="00000700000000000000" pitchFamily="2" charset="-78"/>
              </a:rPr>
              <a:t>تا تعیین </a:t>
            </a:r>
            <a:r>
              <a:rPr lang="fa-IR" sz="2000" dirty="0">
                <a:cs typeface="2  Titr" panose="00000700000000000000" pitchFamily="2" charset="-78"/>
              </a:rPr>
              <a:t>سطح همهی عوامل تکرار </a:t>
            </a:r>
            <a:r>
              <a:rPr lang="fa-IR" sz="2000" dirty="0" smtClean="0">
                <a:cs typeface="2  Titr" panose="00000700000000000000" pitchFamily="2" charset="-78"/>
              </a:rPr>
              <a:t>می شود</a:t>
            </a:r>
            <a:r>
              <a:rPr lang="fa-IR" sz="2000" dirty="0">
                <a:cs typeface="2  Titr" panose="00000700000000000000" pitchFamily="2" charset="-78"/>
              </a:rPr>
              <a:t>.</a:t>
            </a:r>
            <a:endParaRPr lang="en-US" sz="2000" dirty="0">
              <a:cs typeface="2  Titr" panose="00000700000000000000" pitchFamily="2" charset="-78"/>
            </a:endParaRPr>
          </a:p>
        </p:txBody>
      </p:sp>
    </p:spTree>
    <p:extLst>
      <p:ext uri="{BB962C8B-B14F-4D97-AF65-F5344CB8AC3E}">
        <p14:creationId xmlns:p14="http://schemas.microsoft.com/office/powerpoint/2010/main" val="2768437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a:spLocks noGrp="1"/>
          </p:cNvSpPr>
          <p:nvPr>
            <p:ph type="title"/>
          </p:nvPr>
        </p:nvSpPr>
        <p:spPr>
          <a:xfrm>
            <a:off x="228600" y="21429"/>
            <a:ext cx="8636000" cy="1325563"/>
          </a:xfrm>
        </p:spPr>
        <p:txBody>
          <a:bodyPr>
            <a:normAutofit/>
          </a:bodyPr>
          <a:lstStyle/>
          <a:p>
            <a:pPr algn="r" rtl="1"/>
            <a:r>
              <a:rPr lang="fa-IR" sz="3400" b="1" dirty="0">
                <a:cs typeface="2  Titr" panose="00000700000000000000" pitchFamily="2" charset="-78"/>
              </a:rPr>
              <a:t>یافته های تحقیق</a:t>
            </a:r>
            <a:endParaRPr lang="en-US" sz="3400" dirty="0">
              <a:cs typeface="B Nazanin" panose="00000400000000000000" pitchFamily="2" charset="-78"/>
            </a:endParaRPr>
          </a:p>
        </p:txBody>
      </p:sp>
      <p:grpSp>
        <p:nvGrpSpPr>
          <p:cNvPr id="27" name="Group 26"/>
          <p:cNvGrpSpPr/>
          <p:nvPr/>
        </p:nvGrpSpPr>
        <p:grpSpPr>
          <a:xfrm>
            <a:off x="319312" y="6265381"/>
            <a:ext cx="8351812" cy="525105"/>
            <a:chOff x="2371799" y="6214605"/>
            <a:chExt cx="6292008" cy="525105"/>
          </a:xfrm>
        </p:grpSpPr>
        <p:sp>
          <p:nvSpPr>
            <p:cNvPr id="28" name="TextBox 27"/>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9" name="TextBox 28"/>
            <p:cNvSpPr txBox="1"/>
            <p:nvPr/>
          </p:nvSpPr>
          <p:spPr>
            <a:xfrm>
              <a:off x="3414416" y="6308822"/>
              <a:ext cx="985688"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30" name="TextBox 29"/>
            <p:cNvSpPr txBox="1"/>
            <p:nvPr/>
          </p:nvSpPr>
          <p:spPr>
            <a:xfrm>
              <a:off x="4992184" y="6214605"/>
              <a:ext cx="1070224" cy="515526"/>
            </a:xfrm>
            <a:prstGeom prst="rect">
              <a:avLst/>
            </a:prstGeom>
            <a:noFill/>
          </p:spPr>
          <p:txBody>
            <a:bodyPr wrap="none" rtlCol="0">
              <a:spAutoFit/>
            </a:bodyPr>
            <a:lstStyle/>
            <a:p>
              <a:pPr algn="r" rtl="1">
                <a:lnSpc>
                  <a:spcPct val="150000"/>
                </a:lnSpc>
              </a:pPr>
              <a:r>
                <a:rPr lang="fa-IR" sz="2000" dirty="0">
                  <a:solidFill>
                    <a:schemeClr val="bg1"/>
                  </a:solidFill>
                  <a:cs typeface="B Nazanin" panose="00000400000000000000" pitchFamily="2" charset="-78"/>
                </a:rPr>
                <a:t>روش پیشنهادی</a:t>
              </a:r>
              <a:endParaRPr lang="en-US" sz="2000" dirty="0">
                <a:solidFill>
                  <a:schemeClr val="bg1"/>
                </a:solidFill>
                <a:cs typeface="B Nazanin" panose="00000400000000000000" pitchFamily="2" charset="-78"/>
              </a:endParaRPr>
            </a:p>
          </p:txBody>
        </p:sp>
        <p:sp>
          <p:nvSpPr>
            <p:cNvPr id="31" name="TextBox 30"/>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توضیح مسئله</a:t>
              </a:r>
              <a:endParaRPr lang="en-US" sz="2000" dirty="0">
                <a:solidFill>
                  <a:schemeClr val="bg1">
                    <a:lumMod val="50000"/>
                  </a:schemeClr>
                </a:solidFill>
                <a:cs typeface="B Nazanin" panose="00000400000000000000" pitchFamily="2" charset="-78"/>
              </a:endParaRPr>
            </a:p>
          </p:txBody>
        </p:sp>
        <p:sp>
          <p:nvSpPr>
            <p:cNvPr id="32" name="TextBox 31"/>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33" name="Chevron 32"/>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4" name="Chevron 33"/>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5" name="Chevron 34"/>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6" name="Chevron 35"/>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cxnSp>
        <p:nvCxnSpPr>
          <p:cNvPr id="86" name="Straight Connector 85"/>
          <p:cNvCxnSpPr/>
          <p:nvPr/>
        </p:nvCxnSpPr>
        <p:spPr>
          <a:xfrm>
            <a:off x="8174759" y="-275494"/>
            <a:ext cx="25994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6909992-41BC-4940-858B-BBD17F8BF7F9}" type="slidenum">
              <a:rPr lang="en-US" smtClean="0"/>
              <a:pPr/>
              <a:t>29</a:t>
            </a:fld>
            <a:endParaRPr lang="en-US"/>
          </a:p>
        </p:txBody>
      </p:sp>
      <p:pic>
        <p:nvPicPr>
          <p:cNvPr id="4" name="Picture 3"/>
          <p:cNvPicPr>
            <a:picLocks noChangeAspect="1"/>
          </p:cNvPicPr>
          <p:nvPr/>
        </p:nvPicPr>
        <p:blipFill>
          <a:blip r:embed="rId2"/>
          <a:stretch>
            <a:fillRect/>
          </a:stretch>
        </p:blipFill>
        <p:spPr>
          <a:xfrm>
            <a:off x="312449" y="1317906"/>
            <a:ext cx="8239265" cy="4968000"/>
          </a:xfrm>
          <a:prstGeom prst="rect">
            <a:avLst/>
          </a:prstGeom>
        </p:spPr>
      </p:pic>
    </p:spTree>
    <p:extLst>
      <p:ext uri="{BB962C8B-B14F-4D97-AF65-F5344CB8AC3E}">
        <p14:creationId xmlns:p14="http://schemas.microsoft.com/office/powerpoint/2010/main" val="2720113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19312" y="6265381"/>
            <a:ext cx="8351812" cy="553998"/>
            <a:chOff x="2371799" y="6214605"/>
            <a:chExt cx="6292008" cy="553998"/>
          </a:xfrm>
        </p:grpSpPr>
        <p:sp>
          <p:nvSpPr>
            <p:cNvPr id="22" name="TextBox 21"/>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3" name="TextBox 22"/>
            <p:cNvSpPr txBox="1"/>
            <p:nvPr/>
          </p:nvSpPr>
          <p:spPr>
            <a:xfrm>
              <a:off x="3414416" y="6308822"/>
              <a:ext cx="985688"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24" name="TextBox 23"/>
            <p:cNvSpPr txBox="1"/>
            <p:nvPr/>
          </p:nvSpPr>
          <p:spPr>
            <a:xfrm>
              <a:off x="4641827" y="6214605"/>
              <a:ext cx="1420581" cy="553998"/>
            </a:xfrm>
            <a:prstGeom prst="rect">
              <a:avLst/>
            </a:prstGeom>
            <a:noFill/>
          </p:spPr>
          <p:txBody>
            <a:bodyPr wrap="none" rtlCol="0">
              <a:spAutoFit/>
            </a:bodyPr>
            <a:lstStyle/>
            <a:p>
              <a:pPr algn="r" rtl="1">
                <a:lnSpc>
                  <a:spcPct val="150000"/>
                </a:lnSpc>
              </a:pPr>
              <a:r>
                <a:rPr lang="fa-IR" sz="2000" dirty="0">
                  <a:solidFill>
                    <a:schemeClr val="bg1">
                      <a:lumMod val="50000"/>
                    </a:schemeClr>
                  </a:solidFill>
                  <a:cs typeface="B Nazanin" panose="00000400000000000000" pitchFamily="2" charset="-78"/>
                </a:rPr>
                <a:t>روش پیشنهادی</a:t>
              </a:r>
              <a:endParaRPr lang="en-US" sz="2000" dirty="0">
                <a:solidFill>
                  <a:schemeClr val="bg1">
                    <a:lumMod val="50000"/>
                  </a:schemeClr>
                </a:solidFill>
                <a:cs typeface="B Nazanin" panose="00000400000000000000" pitchFamily="2" charset="-78"/>
              </a:endParaRPr>
            </a:p>
          </p:txBody>
        </p:sp>
        <p:sp>
          <p:nvSpPr>
            <p:cNvPr id="25" name="TextBox 24"/>
            <p:cNvSpPr txBox="1"/>
            <p:nvPr/>
          </p:nvSpPr>
          <p:spPr>
            <a:xfrm>
              <a:off x="6348301" y="6324211"/>
              <a:ext cx="1236236"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توضیح مسئله</a:t>
              </a:r>
              <a:endParaRPr lang="en-US" sz="2000" dirty="0">
                <a:solidFill>
                  <a:schemeClr val="bg1">
                    <a:lumMod val="50000"/>
                  </a:schemeClr>
                </a:solidFill>
                <a:cs typeface="B Nazanin" panose="00000400000000000000" pitchFamily="2" charset="-78"/>
              </a:endParaRPr>
            </a:p>
          </p:txBody>
        </p:sp>
        <p:sp>
          <p:nvSpPr>
            <p:cNvPr id="26" name="TextBox 25"/>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solidFill>
                  <a:cs typeface="B Nazanin" panose="00000400000000000000" pitchFamily="2" charset="-78"/>
                </a:rPr>
                <a:t>مقدمه</a:t>
              </a:r>
              <a:endParaRPr lang="en-US" sz="2000" dirty="0">
                <a:solidFill>
                  <a:schemeClr val="bg1"/>
                </a:solidFill>
                <a:cs typeface="B Nazanin" panose="00000400000000000000" pitchFamily="2" charset="-78"/>
              </a:endParaRPr>
            </a:p>
          </p:txBody>
        </p:sp>
        <p:sp>
          <p:nvSpPr>
            <p:cNvPr id="27" name="Chevron 26"/>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8" name="Chevron 27"/>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9" name="Chevron 28"/>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0" name="Chevron 29"/>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sp>
        <p:nvSpPr>
          <p:cNvPr id="31" name="Title 1"/>
          <p:cNvSpPr txBox="1">
            <a:spLocks/>
          </p:cNvSpPr>
          <p:nvPr/>
        </p:nvSpPr>
        <p:spPr>
          <a:xfrm>
            <a:off x="-48475" y="335100"/>
            <a:ext cx="8976575"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r" rtl="1"/>
            <a:r>
              <a:rPr lang="fa-IR" sz="3400" dirty="0">
                <a:cs typeface="2  Titr" panose="00000700000000000000" pitchFamily="2" charset="-78"/>
              </a:rPr>
              <a:t>مقدمه </a:t>
            </a:r>
            <a:r>
              <a:rPr lang="fa-IR" sz="3400" dirty="0" smtClean="0">
                <a:cs typeface="2  Titr" panose="00000700000000000000" pitchFamily="2" charset="-78"/>
              </a:rPr>
              <a:t>(1/3</a:t>
            </a:r>
            <a:r>
              <a:rPr lang="fa-IR" sz="3400" dirty="0">
                <a:cs typeface="2  Titr" panose="00000700000000000000" pitchFamily="2" charset="-78"/>
              </a:rPr>
              <a:t>)</a:t>
            </a:r>
            <a:endParaRPr lang="en-US" sz="3400" b="1" dirty="0">
              <a:ea typeface="ＭＳ Ｐゴシック" panose="020B0600070205080204" pitchFamily="34" charset="-128"/>
              <a:cs typeface="2  Titr" panose="00000700000000000000" pitchFamily="2" charset="-78"/>
            </a:endParaRPr>
          </a:p>
        </p:txBody>
      </p:sp>
      <p:sp>
        <p:nvSpPr>
          <p:cNvPr id="34" name="TextBox 33"/>
          <p:cNvSpPr txBox="1"/>
          <p:nvPr/>
        </p:nvSpPr>
        <p:spPr>
          <a:xfrm>
            <a:off x="418010" y="1126354"/>
            <a:ext cx="8446589" cy="5078313"/>
          </a:xfrm>
          <a:prstGeom prst="rect">
            <a:avLst/>
          </a:prstGeom>
          <a:noFill/>
        </p:spPr>
        <p:txBody>
          <a:bodyPr wrap="square" rtlCol="0">
            <a:spAutoFit/>
          </a:bodyPr>
          <a:lstStyle/>
          <a:p>
            <a:pPr algn="just" rtl="1">
              <a:lnSpc>
                <a:spcPct val="200000"/>
              </a:lnSpc>
            </a:pPr>
            <a:r>
              <a:rPr lang="fa-IR" dirty="0" smtClean="0">
                <a:cs typeface="B Titr" panose="00000700000000000000" pitchFamily="2" charset="-78"/>
              </a:rPr>
              <a:t>تصمیم گری </a:t>
            </a:r>
            <a:r>
              <a:rPr lang="fa-IR" dirty="0">
                <a:cs typeface="B Titr" panose="00000700000000000000" pitchFamily="2" charset="-78"/>
              </a:rPr>
              <a:t>یکی از مهمترین مباحث علوم شناختی و مدیریت است که در اکثر </a:t>
            </a:r>
            <a:r>
              <a:rPr lang="fa-IR" dirty="0" smtClean="0">
                <a:cs typeface="B Titr" panose="00000700000000000000" pitchFamily="2" charset="-78"/>
              </a:rPr>
              <a:t>الگوهای تصمیم گیری</a:t>
            </a:r>
            <a:r>
              <a:rPr lang="fa-IR" dirty="0">
                <a:cs typeface="B Titr" panose="00000700000000000000" pitchFamily="2" charset="-78"/>
              </a:rPr>
              <a:t>، </a:t>
            </a:r>
            <a:r>
              <a:rPr lang="fa-IR" dirty="0" smtClean="0">
                <a:cs typeface="B Titr" panose="00000700000000000000" pitchFamily="2" charset="-78"/>
              </a:rPr>
              <a:t>مؤلفه های </a:t>
            </a:r>
            <a:r>
              <a:rPr lang="fa-IR" dirty="0">
                <a:cs typeface="B Titr" panose="00000700000000000000" pitchFamily="2" charset="-78"/>
              </a:rPr>
              <a:t>شناختی ازجمله باورها، ارزشها و اعتقادات که در تصمیم گری </a:t>
            </a:r>
            <a:r>
              <a:rPr lang="fa-IR" dirty="0" smtClean="0">
                <a:cs typeface="B Titr" panose="00000700000000000000" pitchFamily="2" charset="-78"/>
              </a:rPr>
              <a:t>نقشی تعیین کننده </a:t>
            </a:r>
            <a:r>
              <a:rPr lang="fa-IR" dirty="0">
                <a:cs typeface="B Titr" panose="00000700000000000000" pitchFamily="2" charset="-78"/>
              </a:rPr>
              <a:t>دارند، نادیده گرفته شده است . میزان موفقیت یا عدم موفقیت هر دستگاه بستگی تام </a:t>
            </a:r>
            <a:r>
              <a:rPr lang="fa-IR" dirty="0" smtClean="0">
                <a:cs typeface="B Titr" panose="00000700000000000000" pitchFamily="2" charset="-78"/>
              </a:rPr>
              <a:t>به نحوة </a:t>
            </a:r>
            <a:r>
              <a:rPr lang="fa-IR" dirty="0">
                <a:cs typeface="B Titr" panose="00000700000000000000" pitchFamily="2" charset="-78"/>
              </a:rPr>
              <a:t>اعِمال اختیارات مدیر آن دستگاه در قالب </a:t>
            </a:r>
            <a:r>
              <a:rPr lang="fa-IR" dirty="0" smtClean="0">
                <a:cs typeface="B Titr" panose="00000700000000000000" pitchFamily="2" charset="-78"/>
              </a:rPr>
              <a:t>تصمیم گیری </a:t>
            </a:r>
            <a:r>
              <a:rPr lang="fa-IR" dirty="0">
                <a:cs typeface="B Titr" panose="00000700000000000000" pitchFamily="2" charset="-78"/>
              </a:rPr>
              <a:t>دارد. سایمون و پیتردراکر بر این </a:t>
            </a:r>
            <a:r>
              <a:rPr lang="fa-IR" dirty="0" smtClean="0">
                <a:cs typeface="B Titr" panose="00000700000000000000" pitchFamily="2" charset="-78"/>
              </a:rPr>
              <a:t>عقیده بودند </a:t>
            </a:r>
            <a:r>
              <a:rPr lang="fa-IR" dirty="0">
                <a:cs typeface="B Titr" panose="00000700000000000000" pitchFamily="2" charset="-78"/>
              </a:rPr>
              <a:t>که مدیریت در سازمان معادل </a:t>
            </a:r>
            <a:r>
              <a:rPr lang="fa-IR" dirty="0" smtClean="0">
                <a:cs typeface="B Titr" panose="00000700000000000000" pitchFamily="2" charset="-78"/>
              </a:rPr>
              <a:t>با تصمیم گیری است.</a:t>
            </a:r>
          </a:p>
          <a:p>
            <a:pPr algn="just" rtl="1">
              <a:lnSpc>
                <a:spcPct val="200000"/>
              </a:lnSpc>
            </a:pPr>
            <a:r>
              <a:rPr lang="fa-IR" dirty="0" smtClean="0">
                <a:cs typeface="B Titr" panose="00000700000000000000" pitchFamily="2" charset="-78"/>
              </a:rPr>
              <a:t>موضوعی که در تصمیم گیریهای سرمایه گذاران خیلی حائز اهمیت می باشد، تورشهای رفتاری است. منظور از تورش، انحراف از تصمیم گیریهای درست و بهینه است. به دلیل محدود بودن زمان و منابع شناخت، نمیتوان داده های جمعآوریشده از محیط را بهطور بهینه تجزیه وتحلیل کرد؛ بنابراین ذهن انسان به طور طبیعی از محاسبات سرانگشتی استفاده می کند.</a:t>
            </a:r>
            <a:endParaRPr lang="en-US" altLang="zh-CN" dirty="0">
              <a:cs typeface="B Titr" panose="00000700000000000000" pitchFamily="2" charset="-78"/>
            </a:endParaRPr>
          </a:p>
        </p:txBody>
      </p:sp>
      <p:sp>
        <p:nvSpPr>
          <p:cNvPr id="2" name="Slide Number Placeholder 1"/>
          <p:cNvSpPr>
            <a:spLocks noGrp="1"/>
          </p:cNvSpPr>
          <p:nvPr>
            <p:ph type="sldNum" sz="quarter" idx="12"/>
          </p:nvPr>
        </p:nvSpPr>
        <p:spPr/>
        <p:txBody>
          <a:bodyPr/>
          <a:lstStyle/>
          <a:p>
            <a:fld id="{26909992-41BC-4940-858B-BBD17F8BF7F9}" type="slidenum">
              <a:rPr lang="en-US" smtClean="0"/>
              <a:pPr/>
              <a:t>3</a:t>
            </a:fld>
            <a:endParaRPr lang="en-US"/>
          </a:p>
        </p:txBody>
      </p:sp>
    </p:spTree>
    <p:extLst>
      <p:ext uri="{BB962C8B-B14F-4D97-AF65-F5344CB8AC3E}">
        <p14:creationId xmlns:p14="http://schemas.microsoft.com/office/powerpoint/2010/main" val="311567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1000"/>
                                        <p:tgtEl>
                                          <p:spTgt spid="34">
                                            <p:txEl>
                                              <p:pRg st="0" end="0"/>
                                            </p:txEl>
                                          </p:spTgt>
                                        </p:tgtEl>
                                      </p:cBhvr>
                                    </p:animEffect>
                                    <p:anim calcmode="lin" valueType="num">
                                      <p:cBhvr>
                                        <p:cTn id="8"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4">
                                            <p:txEl>
                                              <p:pRg st="1" end="1"/>
                                            </p:txEl>
                                          </p:spTgt>
                                        </p:tgtEl>
                                        <p:attrNameLst>
                                          <p:attrName>style.visibility</p:attrName>
                                        </p:attrNameLst>
                                      </p:cBhvr>
                                      <p:to>
                                        <p:strVal val="visible"/>
                                      </p:to>
                                    </p:set>
                                    <p:animEffect transition="in" filter="fade">
                                      <p:cBhvr>
                                        <p:cTn id="14" dur="1000"/>
                                        <p:tgtEl>
                                          <p:spTgt spid="34">
                                            <p:txEl>
                                              <p:pRg st="1" end="1"/>
                                            </p:txEl>
                                          </p:spTgt>
                                        </p:tgtEl>
                                      </p:cBhvr>
                                    </p:animEffect>
                                    <p:anim calcmode="lin" valueType="num">
                                      <p:cBhvr>
                                        <p:cTn id="15" dur="1000" fill="hold"/>
                                        <p:tgtEl>
                                          <p:spTgt spid="3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Straight Connector 85"/>
          <p:cNvCxnSpPr/>
          <p:nvPr/>
        </p:nvCxnSpPr>
        <p:spPr>
          <a:xfrm>
            <a:off x="8174759" y="-275494"/>
            <a:ext cx="25994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6909992-41BC-4940-858B-BBD17F8BF7F9}" type="slidenum">
              <a:rPr lang="en-US" smtClean="0"/>
              <a:pPr/>
              <a:t>30</a:t>
            </a:fld>
            <a:endParaRPr lang="en-US"/>
          </a:p>
        </p:txBody>
      </p:sp>
      <p:pic>
        <p:nvPicPr>
          <p:cNvPr id="6" name="Picture 5"/>
          <p:cNvPicPr>
            <a:picLocks noChangeAspect="1"/>
          </p:cNvPicPr>
          <p:nvPr/>
        </p:nvPicPr>
        <p:blipFill>
          <a:blip r:embed="rId2"/>
          <a:stretch>
            <a:fillRect/>
          </a:stretch>
        </p:blipFill>
        <p:spPr>
          <a:xfrm>
            <a:off x="1880121" y="525165"/>
            <a:ext cx="5570623" cy="630000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215900" y="0"/>
            <a:ext cx="8928100" cy="461665"/>
          </a:xfrm>
          <a:prstGeom prst="rect">
            <a:avLst/>
          </a:prstGeom>
        </p:spPr>
        <p:txBody>
          <a:bodyPr wrap="square">
            <a:spAutoFit/>
          </a:bodyPr>
          <a:lstStyle/>
          <a:p>
            <a:pPr algn="ctr" rtl="1"/>
            <a:r>
              <a:rPr lang="fa-IR" sz="2400" b="1" dirty="0">
                <a:solidFill>
                  <a:schemeClr val="bg1"/>
                </a:solidFill>
                <a:latin typeface="B Nazanin,Bold"/>
                <a:cs typeface="2  Titr" panose="00000700000000000000" pitchFamily="2" charset="-78"/>
              </a:rPr>
              <a:t>نمودار 2 : مدل ساختاری تورشهای رفتاری مؤثر بر رفتار </a:t>
            </a:r>
            <a:r>
              <a:rPr lang="fa-IR" sz="2400" b="1" dirty="0" smtClean="0">
                <a:solidFill>
                  <a:schemeClr val="bg1"/>
                </a:solidFill>
                <a:latin typeface="B Nazanin,Bold"/>
                <a:cs typeface="2  Titr" panose="00000700000000000000" pitchFamily="2" charset="-78"/>
              </a:rPr>
              <a:t>سرمایه گذاران</a:t>
            </a:r>
            <a:endParaRPr lang="en-US" sz="2400" dirty="0">
              <a:solidFill>
                <a:schemeClr val="bg1"/>
              </a:solidFill>
              <a:cs typeface="2  Titr" panose="00000700000000000000" pitchFamily="2" charset="-78"/>
            </a:endParaRPr>
          </a:p>
        </p:txBody>
      </p:sp>
    </p:spTree>
    <p:extLst>
      <p:ext uri="{BB962C8B-B14F-4D97-AF65-F5344CB8AC3E}">
        <p14:creationId xmlns:p14="http://schemas.microsoft.com/office/powerpoint/2010/main" val="3021702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19312" y="6265381"/>
            <a:ext cx="8351812" cy="525105"/>
            <a:chOff x="2371799" y="6214605"/>
            <a:chExt cx="6292008" cy="525105"/>
          </a:xfrm>
        </p:grpSpPr>
        <p:sp>
          <p:nvSpPr>
            <p:cNvPr id="28" name="TextBox 27"/>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9" name="TextBox 28"/>
            <p:cNvSpPr txBox="1"/>
            <p:nvPr/>
          </p:nvSpPr>
          <p:spPr>
            <a:xfrm>
              <a:off x="3414416" y="6308822"/>
              <a:ext cx="985688"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30" name="TextBox 29"/>
            <p:cNvSpPr txBox="1"/>
            <p:nvPr/>
          </p:nvSpPr>
          <p:spPr>
            <a:xfrm>
              <a:off x="4992184" y="6214605"/>
              <a:ext cx="1070224" cy="515526"/>
            </a:xfrm>
            <a:prstGeom prst="rect">
              <a:avLst/>
            </a:prstGeom>
            <a:noFill/>
          </p:spPr>
          <p:txBody>
            <a:bodyPr wrap="none" rtlCol="0">
              <a:spAutoFit/>
            </a:bodyPr>
            <a:lstStyle/>
            <a:p>
              <a:pPr algn="r" rtl="1">
                <a:lnSpc>
                  <a:spcPct val="150000"/>
                </a:lnSpc>
              </a:pPr>
              <a:r>
                <a:rPr lang="fa-IR" sz="2000" dirty="0">
                  <a:solidFill>
                    <a:schemeClr val="bg1"/>
                  </a:solidFill>
                  <a:cs typeface="B Nazanin" panose="00000400000000000000" pitchFamily="2" charset="-78"/>
                </a:rPr>
                <a:t>روش پیشنهادی</a:t>
              </a:r>
              <a:endParaRPr lang="en-US" sz="2000" dirty="0">
                <a:solidFill>
                  <a:schemeClr val="bg1"/>
                </a:solidFill>
                <a:cs typeface="B Nazanin" panose="00000400000000000000" pitchFamily="2" charset="-78"/>
              </a:endParaRPr>
            </a:p>
          </p:txBody>
        </p:sp>
        <p:sp>
          <p:nvSpPr>
            <p:cNvPr id="31" name="TextBox 30"/>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توضیح مسئله</a:t>
              </a:r>
              <a:endParaRPr lang="en-US" sz="2000" dirty="0">
                <a:solidFill>
                  <a:schemeClr val="bg1">
                    <a:lumMod val="50000"/>
                  </a:schemeClr>
                </a:solidFill>
                <a:cs typeface="B Nazanin" panose="00000400000000000000" pitchFamily="2" charset="-78"/>
              </a:endParaRPr>
            </a:p>
          </p:txBody>
        </p:sp>
        <p:sp>
          <p:nvSpPr>
            <p:cNvPr id="32" name="TextBox 31"/>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33" name="Chevron 32"/>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4" name="Chevron 33"/>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5" name="Chevron 34"/>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6" name="Chevron 35"/>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cxnSp>
        <p:nvCxnSpPr>
          <p:cNvPr id="86" name="Straight Connector 85"/>
          <p:cNvCxnSpPr/>
          <p:nvPr/>
        </p:nvCxnSpPr>
        <p:spPr>
          <a:xfrm>
            <a:off x="8174759" y="-275494"/>
            <a:ext cx="25994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6909992-41BC-4940-858B-BBD17F8BF7F9}" type="slidenum">
              <a:rPr lang="en-US" smtClean="0"/>
              <a:pPr/>
              <a:t>31</a:t>
            </a:fld>
            <a:endParaRPr lang="en-US"/>
          </a:p>
        </p:txBody>
      </p:sp>
      <p:sp>
        <p:nvSpPr>
          <p:cNvPr id="23" name="Title 3">
            <a:extLst>
              <a:ext uri="{FF2B5EF4-FFF2-40B4-BE49-F238E27FC236}">
                <a16:creationId xmlns:a16="http://schemas.microsoft.com/office/drawing/2014/main" id="{83C6003E-1F43-4510-97FB-C59E748A8298}"/>
              </a:ext>
            </a:extLst>
          </p:cNvPr>
          <p:cNvSpPr>
            <a:spLocks noGrp="1"/>
          </p:cNvSpPr>
          <p:nvPr>
            <p:ph type="title"/>
          </p:nvPr>
        </p:nvSpPr>
        <p:spPr>
          <a:xfrm>
            <a:off x="228600" y="21429"/>
            <a:ext cx="8636000" cy="1325563"/>
          </a:xfrm>
        </p:spPr>
        <p:txBody>
          <a:bodyPr>
            <a:normAutofit/>
          </a:bodyPr>
          <a:lstStyle/>
          <a:p>
            <a:pPr algn="r" rtl="1"/>
            <a:r>
              <a:rPr lang="fa-IR" b="1" dirty="0" smtClean="0">
                <a:cs typeface="2  Titr" panose="00000700000000000000" pitchFamily="2" charset="-78"/>
              </a:rPr>
              <a:t>نتیجه گیری </a:t>
            </a:r>
            <a:r>
              <a:rPr lang="fa-IR" b="1" dirty="0">
                <a:cs typeface="2  Titr" panose="00000700000000000000" pitchFamily="2" charset="-78"/>
              </a:rPr>
              <a:t>و پیشنهادها</a:t>
            </a:r>
            <a:endParaRPr lang="en-US" sz="3400" dirty="0">
              <a:cs typeface="2  Titr" panose="00000700000000000000" pitchFamily="2" charset="-78"/>
            </a:endParaRPr>
          </a:p>
        </p:txBody>
      </p:sp>
      <p:sp>
        <p:nvSpPr>
          <p:cNvPr id="2" name="Rectangle 1"/>
          <p:cNvSpPr/>
          <p:nvPr/>
        </p:nvSpPr>
        <p:spPr>
          <a:xfrm>
            <a:off x="319312" y="1481340"/>
            <a:ext cx="8351812" cy="4524315"/>
          </a:xfrm>
          <a:prstGeom prst="rect">
            <a:avLst/>
          </a:prstGeom>
        </p:spPr>
        <p:txBody>
          <a:bodyPr wrap="square">
            <a:spAutoFit/>
          </a:bodyPr>
          <a:lstStyle/>
          <a:p>
            <a:pPr algn="just" rtl="1">
              <a:lnSpc>
                <a:spcPct val="200000"/>
              </a:lnSpc>
            </a:pPr>
            <a:r>
              <a:rPr lang="fa-IR" dirty="0">
                <a:cs typeface="2  Titr" panose="00000700000000000000" pitchFamily="2" charset="-78"/>
              </a:rPr>
              <a:t>مدلسازی ساختاری </a:t>
            </a:r>
            <a:r>
              <a:rPr lang="fa-IR" dirty="0" smtClean="0">
                <a:cs typeface="2  Titr" panose="00000700000000000000" pitchFamily="2" charset="-78"/>
              </a:rPr>
              <a:t>تفسیری (</a:t>
            </a:r>
            <a:r>
              <a:rPr lang="en-US" dirty="0">
                <a:latin typeface="Times New Roman" panose="02020603050405020304" pitchFamily="18" charset="0"/>
                <a:cs typeface="2  Titr" panose="00000700000000000000" pitchFamily="2" charset="-78"/>
              </a:rPr>
              <a:t>ISM</a:t>
            </a:r>
            <a:r>
              <a:rPr lang="fa-IR" dirty="0" smtClean="0">
                <a:cs typeface="2  Titr" panose="00000700000000000000" pitchFamily="2" charset="-78"/>
              </a:rPr>
              <a:t>) </a:t>
            </a:r>
            <a:r>
              <a:rPr lang="fa-IR" dirty="0" smtClean="0">
                <a:latin typeface="Times New Roman" panose="02020603050405020304" pitchFamily="18" charset="0"/>
                <a:cs typeface="2  Titr" panose="00000700000000000000" pitchFamily="2" charset="-78"/>
              </a:rPr>
              <a:t>نظم </a:t>
            </a:r>
            <a:r>
              <a:rPr lang="fa-IR" dirty="0">
                <a:latin typeface="Times New Roman" panose="02020603050405020304" pitchFamily="18" charset="0"/>
                <a:cs typeface="2  Titr" panose="00000700000000000000" pitchFamily="2" charset="-78"/>
              </a:rPr>
              <a:t>و چارچوبی </a:t>
            </a:r>
            <a:r>
              <a:rPr lang="fa-IR" dirty="0" smtClean="0">
                <a:latin typeface="Times New Roman" panose="02020603050405020304" pitchFamily="18" charset="0"/>
                <a:cs typeface="2  Titr" panose="00000700000000000000" pitchFamily="2" charset="-78"/>
              </a:rPr>
              <a:t>جهت دار </a:t>
            </a:r>
            <a:r>
              <a:rPr lang="fa-IR" dirty="0">
                <a:latin typeface="Times New Roman" panose="02020603050405020304" pitchFamily="18" charset="0"/>
                <a:cs typeface="2  Titr" panose="00000700000000000000" pitchFamily="2" charset="-78"/>
              </a:rPr>
              <a:t>را برای مسائل پیچیده فراهم </a:t>
            </a:r>
            <a:r>
              <a:rPr lang="fa-IR" dirty="0" smtClean="0">
                <a:latin typeface="Times New Roman" panose="02020603050405020304" pitchFamily="18" charset="0"/>
                <a:cs typeface="2  Titr" panose="00000700000000000000" pitchFamily="2" charset="-78"/>
              </a:rPr>
              <a:t>می کند </a:t>
            </a:r>
            <a:r>
              <a:rPr lang="fa-IR" dirty="0" smtClean="0">
                <a:cs typeface="2  Titr" panose="00000700000000000000" pitchFamily="2" charset="-78"/>
              </a:rPr>
              <a:t>و </a:t>
            </a:r>
            <a:r>
              <a:rPr lang="fa-IR" dirty="0">
                <a:cs typeface="2  Titr" panose="00000700000000000000" pitchFamily="2" charset="-78"/>
              </a:rPr>
              <a:t>به </a:t>
            </a:r>
            <a:r>
              <a:rPr lang="fa-IR" dirty="0" smtClean="0">
                <a:cs typeface="2  Titr" panose="00000700000000000000" pitchFamily="2" charset="-78"/>
              </a:rPr>
              <a:t>تصمیم گیرندگان </a:t>
            </a:r>
            <a:r>
              <a:rPr lang="fa-IR" dirty="0">
                <a:cs typeface="2  Titr" panose="00000700000000000000" pitchFamily="2" charset="-78"/>
              </a:rPr>
              <a:t>تصویری واقعی از </a:t>
            </a:r>
            <a:r>
              <a:rPr lang="fa-IR" dirty="0" smtClean="0">
                <a:cs typeface="2  Titr" panose="00000700000000000000" pitchFamily="2" charset="-78"/>
              </a:rPr>
              <a:t>موقعیت شان </a:t>
            </a:r>
            <a:r>
              <a:rPr lang="fa-IR" dirty="0">
                <a:cs typeface="2  Titr" panose="00000700000000000000" pitchFamily="2" charset="-78"/>
              </a:rPr>
              <a:t>و متغیرهایی را که درگیرش هستند، </a:t>
            </a:r>
            <a:r>
              <a:rPr lang="fa-IR" dirty="0" smtClean="0">
                <a:cs typeface="2  Titr" panose="00000700000000000000" pitchFamily="2" charset="-78"/>
              </a:rPr>
              <a:t>می دهد</a:t>
            </a:r>
            <a:r>
              <a:rPr lang="fa-IR" dirty="0">
                <a:cs typeface="2  Titr" panose="00000700000000000000" pitchFamily="2" charset="-78"/>
              </a:rPr>
              <a:t>. </a:t>
            </a:r>
            <a:r>
              <a:rPr lang="fa-IR" dirty="0" smtClean="0">
                <a:cs typeface="2  Titr" panose="00000700000000000000" pitchFamily="2" charset="-78"/>
              </a:rPr>
              <a:t>فرآیند معادلات </a:t>
            </a:r>
            <a:r>
              <a:rPr lang="fa-IR" dirty="0">
                <a:cs typeface="2  Titr" panose="00000700000000000000" pitchFamily="2" charset="-78"/>
              </a:rPr>
              <a:t>ساختاری تفسیری شامل شناسایی متغیرها، تعریف ارتباطات </a:t>
            </a:r>
            <a:r>
              <a:rPr lang="fa-IR" dirty="0" smtClean="0">
                <a:cs typeface="2  Titr" panose="00000700000000000000" pitchFamily="2" charset="-78"/>
              </a:rPr>
              <a:t>دورنی شان</a:t>
            </a:r>
            <a:r>
              <a:rPr lang="fa-IR" dirty="0">
                <a:cs typeface="2  Titr" panose="00000700000000000000" pitchFamily="2" charset="-78"/>
              </a:rPr>
              <a:t>، برقراری نظم و </a:t>
            </a:r>
            <a:r>
              <a:rPr lang="fa-IR" dirty="0" smtClean="0">
                <a:cs typeface="2  Titr" panose="00000700000000000000" pitchFamily="2" charset="-78"/>
              </a:rPr>
              <a:t>توضیح مسائل </a:t>
            </a:r>
            <a:r>
              <a:rPr lang="fa-IR" dirty="0">
                <a:cs typeface="2  Titr" panose="00000700000000000000" pitchFamily="2" charset="-78"/>
              </a:rPr>
              <a:t>پیچیده از </a:t>
            </a:r>
            <a:r>
              <a:rPr lang="fa-IR" dirty="0" smtClean="0">
                <a:cs typeface="2  Titr" panose="00000700000000000000" pitchFamily="2" charset="-78"/>
              </a:rPr>
              <a:t>چشم انداز سیستم هاست</a:t>
            </a:r>
            <a:r>
              <a:rPr lang="fa-IR" dirty="0">
                <a:cs typeface="2  Titr" panose="00000700000000000000" pitchFamily="2" charset="-78"/>
              </a:rPr>
              <a:t>. فرایند معادلات ساختاری تفسیری، مدلهای ذهنی </a:t>
            </a:r>
            <a:r>
              <a:rPr lang="fa-IR" dirty="0" smtClean="0">
                <a:cs typeface="2  Titr" panose="00000700000000000000" pitchFamily="2" charset="-78"/>
              </a:rPr>
              <a:t>ضعیف و </a:t>
            </a:r>
            <a:r>
              <a:rPr lang="fa-IR" dirty="0">
                <a:cs typeface="2  Titr" panose="00000700000000000000" pitchFamily="2" charset="-78"/>
              </a:rPr>
              <a:t>مبهم را به </a:t>
            </a:r>
            <a:r>
              <a:rPr lang="fa-IR" dirty="0" smtClean="0">
                <a:cs typeface="2  Titr" panose="00000700000000000000" pitchFamily="2" charset="-78"/>
              </a:rPr>
              <a:t>مدل های </a:t>
            </a:r>
            <a:r>
              <a:rPr lang="fa-IR" dirty="0">
                <a:cs typeface="2  Titr" panose="00000700000000000000" pitchFamily="2" charset="-78"/>
              </a:rPr>
              <a:t>خوب تعریف شده و شفاف تبدیل </a:t>
            </a:r>
            <a:r>
              <a:rPr lang="fa-IR" dirty="0" smtClean="0">
                <a:cs typeface="2  Titr" panose="00000700000000000000" pitchFamily="2" charset="-78"/>
              </a:rPr>
              <a:t>می کند</a:t>
            </a:r>
            <a:r>
              <a:rPr lang="fa-IR" dirty="0">
                <a:cs typeface="2  Titr" panose="00000700000000000000" pitchFamily="2" charset="-78"/>
              </a:rPr>
              <a:t>. در این پژوهش، با استفاده </a:t>
            </a:r>
            <a:r>
              <a:rPr lang="fa-IR" dirty="0" smtClean="0">
                <a:cs typeface="2  Titr" panose="00000700000000000000" pitchFamily="2" charset="-78"/>
              </a:rPr>
              <a:t>معادلات ساختاری </a:t>
            </a:r>
            <a:r>
              <a:rPr lang="fa-IR" dirty="0">
                <a:cs typeface="2  Titr" panose="00000700000000000000" pitchFamily="2" charset="-78"/>
              </a:rPr>
              <a:t>تفسیری به مدلسازی </a:t>
            </a:r>
            <a:r>
              <a:rPr lang="fa-IR" dirty="0" smtClean="0">
                <a:cs typeface="2  Titr" panose="00000700000000000000" pitchFamily="2" charset="-78"/>
              </a:rPr>
              <a:t>تورش های </a:t>
            </a:r>
            <a:r>
              <a:rPr lang="fa-IR" dirty="0">
                <a:cs typeface="2  Titr" panose="00000700000000000000" pitchFamily="2" charset="-78"/>
              </a:rPr>
              <a:t>رفتاری مؤثر بر رفتار </a:t>
            </a:r>
            <a:r>
              <a:rPr lang="fa-IR" dirty="0" smtClean="0">
                <a:cs typeface="2  Titr" panose="00000700000000000000" pitchFamily="2" charset="-78"/>
              </a:rPr>
              <a:t>سرمایه گذاران </a:t>
            </a:r>
            <a:r>
              <a:rPr lang="fa-IR" dirty="0">
                <a:cs typeface="2  Titr" panose="00000700000000000000" pitchFamily="2" charset="-78"/>
              </a:rPr>
              <a:t>پرداخته شد. در واقع این تحقیق، به منظور نشان دادن اثربخشی مدل، به تحلیل روابط میان تورش های رفتاری مؤثر بر رفتار </a:t>
            </a:r>
            <a:r>
              <a:rPr lang="fa-IR" dirty="0" smtClean="0">
                <a:cs typeface="2  Titr" panose="00000700000000000000" pitchFamily="2" charset="-78"/>
              </a:rPr>
              <a:t>سرمایه گذاران </a:t>
            </a:r>
            <a:r>
              <a:rPr lang="fa-IR" dirty="0">
                <a:cs typeface="2  Titr" panose="00000700000000000000" pitchFamily="2" charset="-78"/>
              </a:rPr>
              <a:t>پرداخته گردید و بر اساس مدل ساختاری حاصل شده ، روابط میان این شناسایی گردید. </a:t>
            </a:r>
            <a:endParaRPr lang="en-US" dirty="0">
              <a:cs typeface="2  Titr" panose="00000700000000000000" pitchFamily="2" charset="-78"/>
            </a:endParaRPr>
          </a:p>
        </p:txBody>
      </p:sp>
    </p:spTree>
    <p:extLst>
      <p:ext uri="{BB962C8B-B14F-4D97-AF65-F5344CB8AC3E}">
        <p14:creationId xmlns:p14="http://schemas.microsoft.com/office/powerpoint/2010/main" val="20478158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a:spLocks noGrp="1"/>
          </p:cNvSpPr>
          <p:nvPr>
            <p:ph type="title"/>
          </p:nvPr>
        </p:nvSpPr>
        <p:spPr>
          <a:xfrm>
            <a:off x="228600" y="21429"/>
            <a:ext cx="8636000" cy="1325563"/>
          </a:xfrm>
        </p:spPr>
        <p:txBody>
          <a:bodyPr>
            <a:normAutofit/>
          </a:bodyPr>
          <a:lstStyle/>
          <a:p>
            <a:pPr algn="r" rtl="1"/>
            <a:r>
              <a:rPr lang="fa-IR" sz="3600" b="1" dirty="0">
                <a:cs typeface="2  Titr" panose="00000700000000000000" pitchFamily="2" charset="-78"/>
              </a:rPr>
              <a:t>نتیجه گیری و پیشنهادها</a:t>
            </a:r>
            <a:endParaRPr lang="en-US" sz="3400" dirty="0">
              <a:cs typeface="B Nazanin" panose="00000400000000000000" pitchFamily="2" charset="-78"/>
            </a:endParaRPr>
          </a:p>
        </p:txBody>
      </p:sp>
      <p:grpSp>
        <p:nvGrpSpPr>
          <p:cNvPr id="27" name="Group 26"/>
          <p:cNvGrpSpPr/>
          <p:nvPr/>
        </p:nvGrpSpPr>
        <p:grpSpPr>
          <a:xfrm>
            <a:off x="319312" y="6265381"/>
            <a:ext cx="8351812" cy="525105"/>
            <a:chOff x="2371799" y="6214605"/>
            <a:chExt cx="6292008" cy="525105"/>
          </a:xfrm>
        </p:grpSpPr>
        <p:sp>
          <p:nvSpPr>
            <p:cNvPr id="28" name="TextBox 27"/>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9" name="TextBox 28"/>
            <p:cNvSpPr txBox="1"/>
            <p:nvPr/>
          </p:nvSpPr>
          <p:spPr>
            <a:xfrm>
              <a:off x="3414416" y="6308822"/>
              <a:ext cx="985688"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30" name="TextBox 29"/>
            <p:cNvSpPr txBox="1"/>
            <p:nvPr/>
          </p:nvSpPr>
          <p:spPr>
            <a:xfrm>
              <a:off x="4992184" y="6214605"/>
              <a:ext cx="1070224" cy="515526"/>
            </a:xfrm>
            <a:prstGeom prst="rect">
              <a:avLst/>
            </a:prstGeom>
            <a:noFill/>
          </p:spPr>
          <p:txBody>
            <a:bodyPr wrap="none" rtlCol="0">
              <a:spAutoFit/>
            </a:bodyPr>
            <a:lstStyle/>
            <a:p>
              <a:pPr algn="r" rtl="1">
                <a:lnSpc>
                  <a:spcPct val="150000"/>
                </a:lnSpc>
              </a:pPr>
              <a:r>
                <a:rPr lang="fa-IR" sz="2000" dirty="0">
                  <a:solidFill>
                    <a:schemeClr val="bg1"/>
                  </a:solidFill>
                  <a:cs typeface="B Nazanin" panose="00000400000000000000" pitchFamily="2" charset="-78"/>
                </a:rPr>
                <a:t>روش پیشنهادی</a:t>
              </a:r>
              <a:endParaRPr lang="en-US" sz="2000" dirty="0">
                <a:solidFill>
                  <a:schemeClr val="bg1"/>
                </a:solidFill>
                <a:cs typeface="B Nazanin" panose="00000400000000000000" pitchFamily="2" charset="-78"/>
              </a:endParaRPr>
            </a:p>
          </p:txBody>
        </p:sp>
        <p:sp>
          <p:nvSpPr>
            <p:cNvPr id="31" name="TextBox 30"/>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توضیح مسئله</a:t>
              </a:r>
              <a:endParaRPr lang="en-US" sz="2000" dirty="0">
                <a:solidFill>
                  <a:schemeClr val="bg1">
                    <a:lumMod val="50000"/>
                  </a:schemeClr>
                </a:solidFill>
                <a:cs typeface="B Nazanin" panose="00000400000000000000" pitchFamily="2" charset="-78"/>
              </a:endParaRPr>
            </a:p>
          </p:txBody>
        </p:sp>
        <p:sp>
          <p:nvSpPr>
            <p:cNvPr id="32" name="TextBox 31"/>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33" name="Chevron 32"/>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4" name="Chevron 33"/>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5" name="Chevron 34"/>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36" name="Chevron 35"/>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cxnSp>
        <p:nvCxnSpPr>
          <p:cNvPr id="86" name="Straight Connector 85"/>
          <p:cNvCxnSpPr/>
          <p:nvPr/>
        </p:nvCxnSpPr>
        <p:spPr>
          <a:xfrm>
            <a:off x="8174759" y="-275494"/>
            <a:ext cx="25994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6909992-41BC-4940-858B-BBD17F8BF7F9}" type="slidenum">
              <a:rPr lang="en-US" smtClean="0"/>
              <a:pPr/>
              <a:t>32</a:t>
            </a:fld>
            <a:endParaRPr lang="en-US"/>
          </a:p>
        </p:txBody>
      </p:sp>
      <p:sp>
        <p:nvSpPr>
          <p:cNvPr id="2" name="Rectangle 1"/>
          <p:cNvSpPr/>
          <p:nvPr/>
        </p:nvSpPr>
        <p:spPr>
          <a:xfrm>
            <a:off x="208868" y="1643914"/>
            <a:ext cx="8597900" cy="3785652"/>
          </a:xfrm>
          <a:prstGeom prst="rect">
            <a:avLst/>
          </a:prstGeom>
        </p:spPr>
        <p:txBody>
          <a:bodyPr wrap="square">
            <a:spAutoFit/>
          </a:bodyPr>
          <a:lstStyle/>
          <a:p>
            <a:pPr algn="just" rtl="1">
              <a:lnSpc>
                <a:spcPct val="200000"/>
              </a:lnSpc>
            </a:pPr>
            <a:r>
              <a:rPr lang="fa-IR" sz="2000" dirty="0" smtClean="0">
                <a:cs typeface="2  Titr" panose="00000700000000000000" pitchFamily="2" charset="-78"/>
              </a:rPr>
              <a:t>بدینصورت </a:t>
            </a:r>
            <a:r>
              <a:rPr lang="fa-IR" sz="2000" dirty="0">
                <a:cs typeface="2  Titr" panose="00000700000000000000" pitchFamily="2" charset="-78"/>
              </a:rPr>
              <a:t>که </a:t>
            </a:r>
            <a:r>
              <a:rPr lang="fa-IR" sz="2000" dirty="0" smtClean="0">
                <a:cs typeface="2  Titr" panose="00000700000000000000" pitchFamily="2" charset="-78"/>
              </a:rPr>
              <a:t>تورش های </a:t>
            </a:r>
            <a:r>
              <a:rPr lang="fa-IR" sz="2000" dirty="0">
                <a:cs typeface="2  Titr" panose="00000700000000000000" pitchFamily="2" charset="-78"/>
              </a:rPr>
              <a:t>رفتاری مؤثر بر </a:t>
            </a:r>
            <a:r>
              <a:rPr lang="fa-IR" sz="2000" dirty="0" smtClean="0">
                <a:cs typeface="2  Titr" panose="00000700000000000000" pitchFamily="2" charset="-78"/>
              </a:rPr>
              <a:t>رفتار/تصمیم گیری سرمایه گذاران </a:t>
            </a:r>
            <a:r>
              <a:rPr lang="fa-IR" sz="2000" dirty="0">
                <a:cs typeface="2  Titr" panose="00000700000000000000" pitchFamily="2" charset="-78"/>
              </a:rPr>
              <a:t>در شش سطح قرار دارند که در </a:t>
            </a:r>
            <a:r>
              <a:rPr lang="fa-IR" sz="2000" dirty="0" smtClean="0">
                <a:cs typeface="2  Titr" panose="00000700000000000000" pitchFamily="2" charset="-78"/>
              </a:rPr>
              <a:t>پایین ترین </a:t>
            </a:r>
            <a:r>
              <a:rPr lang="fa-IR" sz="2000" dirty="0">
                <a:cs typeface="2  Titr" panose="00000700000000000000" pitchFamily="2" charset="-78"/>
              </a:rPr>
              <a:t>سطح ابتدا، دیرپذیری و پس از آن رویدادگرایی قرار دارد. توان پنداری در بالاترین سطح قرار دارد. این بیانگر تأثیرپذیری آن از سایر </a:t>
            </a:r>
            <a:r>
              <a:rPr lang="fa-IR" sz="2000" dirty="0" smtClean="0">
                <a:cs typeface="2  Titr" panose="00000700000000000000" pitchFamily="2" charset="-78"/>
              </a:rPr>
              <a:t>تورش های </a:t>
            </a:r>
            <a:r>
              <a:rPr lang="fa-IR" sz="2000" dirty="0">
                <a:cs typeface="2  Titr" panose="00000700000000000000" pitchFamily="2" charset="-78"/>
              </a:rPr>
              <a:t>رفتاری </a:t>
            </a:r>
            <a:r>
              <a:rPr lang="fa-IR" sz="2000" dirty="0" smtClean="0">
                <a:cs typeface="2  Titr" panose="00000700000000000000" pitchFamily="2" charset="-78"/>
              </a:rPr>
              <a:t>می باشد </a:t>
            </a:r>
            <a:r>
              <a:rPr lang="fa-IR" sz="2000" dirty="0">
                <a:cs typeface="2  Titr" panose="00000700000000000000" pitchFamily="2" charset="-78"/>
              </a:rPr>
              <a:t>و باید توجه ویژهای به آن داشت. </a:t>
            </a:r>
            <a:r>
              <a:rPr lang="fa-IR" sz="2000">
                <a:cs typeface="2  Titr" panose="00000700000000000000" pitchFamily="2" charset="-78"/>
              </a:rPr>
              <a:t>لذا </a:t>
            </a:r>
            <a:r>
              <a:rPr lang="fa-IR" sz="2000" smtClean="0">
                <a:cs typeface="2  Titr" panose="00000700000000000000" pitchFamily="2" charset="-78"/>
              </a:rPr>
              <a:t>می توان </a:t>
            </a:r>
            <a:r>
              <a:rPr lang="fa-IR" sz="2000" dirty="0">
                <a:cs typeface="2  Titr" panose="00000700000000000000" pitchFamily="2" charset="-78"/>
              </a:rPr>
              <a:t>گفت که هنگامی </a:t>
            </a:r>
            <a:r>
              <a:rPr lang="fa-IR" sz="2000" dirty="0" smtClean="0">
                <a:cs typeface="2  Titr" panose="00000700000000000000" pitchFamily="2" charset="-78"/>
              </a:rPr>
              <a:t>سرمایه گذاری </a:t>
            </a:r>
            <a:r>
              <a:rPr lang="fa-IR" sz="2000" dirty="0">
                <a:cs typeface="2  Titr" panose="00000700000000000000" pitchFamily="2" charset="-78"/>
              </a:rPr>
              <a:t>در </a:t>
            </a:r>
            <a:r>
              <a:rPr lang="fa-IR" sz="2000" dirty="0" smtClean="0">
                <a:cs typeface="2  Titr" panose="00000700000000000000" pitchFamily="2" charset="-78"/>
              </a:rPr>
              <a:t>تصمیم گیری </a:t>
            </a:r>
            <a:r>
              <a:rPr lang="fa-IR" sz="2000" dirty="0">
                <a:cs typeface="2  Titr" panose="00000700000000000000" pitchFamily="2" charset="-78"/>
              </a:rPr>
              <a:t>از تورش توان پنداری استفاده </a:t>
            </a:r>
            <a:r>
              <a:rPr lang="fa-IR" sz="2000" dirty="0" smtClean="0">
                <a:cs typeface="2  Titr" panose="00000700000000000000" pitchFamily="2" charset="-78"/>
              </a:rPr>
              <a:t>می کند </a:t>
            </a:r>
            <a:r>
              <a:rPr lang="fa-IR" sz="2000" dirty="0">
                <a:cs typeface="2  Titr" panose="00000700000000000000" pitchFamily="2" charset="-78"/>
              </a:rPr>
              <a:t>ممکن است دچار خطای بالایی در </a:t>
            </a:r>
            <a:r>
              <a:rPr lang="fa-IR" sz="2000" dirty="0" smtClean="0">
                <a:cs typeface="2  Titr" panose="00000700000000000000" pitchFamily="2" charset="-78"/>
              </a:rPr>
              <a:t>تصمیم گیری </a:t>
            </a:r>
            <a:r>
              <a:rPr lang="fa-IR" sz="2000" dirty="0">
                <a:cs typeface="2  Titr" panose="00000700000000000000" pitchFamily="2" charset="-78"/>
              </a:rPr>
              <a:t>شود و برعکس اگر از تورش دیرپذیری استفاده نماید، خطای </a:t>
            </a:r>
            <a:r>
              <a:rPr lang="fa-IR" sz="2000" dirty="0" smtClean="0">
                <a:cs typeface="2  Titr" panose="00000700000000000000" pitchFamily="2" charset="-78"/>
              </a:rPr>
              <a:t>تصمیم گیری </a:t>
            </a:r>
            <a:r>
              <a:rPr lang="fa-IR" sz="2000" dirty="0">
                <a:cs typeface="2  Titr" panose="00000700000000000000" pitchFamily="2" charset="-78"/>
              </a:rPr>
              <a:t>به حداقل </a:t>
            </a:r>
            <a:r>
              <a:rPr lang="fa-IR" sz="2000" dirty="0" smtClean="0">
                <a:cs typeface="2  Titr" panose="00000700000000000000" pitchFamily="2" charset="-78"/>
              </a:rPr>
              <a:t>می رسد</a:t>
            </a:r>
            <a:r>
              <a:rPr lang="fa-IR" sz="2000" dirty="0">
                <a:cs typeface="2  Titr" panose="00000700000000000000" pitchFamily="2" charset="-78"/>
              </a:rPr>
              <a:t>.</a:t>
            </a:r>
            <a:endParaRPr lang="en-US" sz="2000" dirty="0">
              <a:cs typeface="2  Titr" panose="00000700000000000000" pitchFamily="2" charset="-78"/>
            </a:endParaRPr>
          </a:p>
        </p:txBody>
      </p:sp>
    </p:spTree>
    <p:extLst>
      <p:ext uri="{BB962C8B-B14F-4D97-AF65-F5344CB8AC3E}">
        <p14:creationId xmlns:p14="http://schemas.microsoft.com/office/powerpoint/2010/main" val="4016017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909992-41BC-4940-858B-BBD17F8BF7F9}" type="slidenum">
              <a:rPr lang="en-US" smtClean="0"/>
              <a:t>33</a:t>
            </a:fld>
            <a:endParaRPr lang="en-US"/>
          </a:p>
        </p:txBody>
      </p:sp>
      <p:pic>
        <p:nvPicPr>
          <p:cNvPr id="5" name="Picture 2" descr="http://pic.photo-aks.com/large/butterfly-narcissus-flower.jpg">
            <a:extLst>
              <a:ext uri="{FF2B5EF4-FFF2-40B4-BE49-F238E27FC236}">
                <a16:creationId xmlns:a16="http://schemas.microsoft.com/office/drawing/2014/main" id="{1AE7FC84-CCF7-4906-8060-583B04BC54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600" y="579666"/>
            <a:ext cx="9100800" cy="5688000"/>
          </a:xfrm>
          <a:prstGeom prst="rect">
            <a:avLst/>
          </a:prstGeom>
          <a:noFill/>
          <a:effectLst>
            <a:glow rad="127000">
              <a:schemeClr val="accent1">
                <a:alpha val="70000"/>
              </a:schemeClr>
            </a:glow>
            <a:outerShdw blurRad="508000" dist="1422400" dir="15000000" sx="22000" sy="22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68D9DE4-F469-4B30-9AC1-559F8141A030}"/>
              </a:ext>
            </a:extLst>
          </p:cNvPr>
          <p:cNvSpPr txBox="1"/>
          <p:nvPr/>
        </p:nvSpPr>
        <p:spPr>
          <a:xfrm>
            <a:off x="4211181" y="1378332"/>
            <a:ext cx="4493538" cy="3108543"/>
          </a:xfrm>
          <a:prstGeom prst="rect">
            <a:avLst/>
          </a:prstGeom>
          <a:noFill/>
        </p:spPr>
        <p:txBody>
          <a:bodyPr wrap="none" rtlCol="0">
            <a:spAutoFit/>
          </a:bodyPr>
          <a:lstStyle/>
          <a:p>
            <a:pPr algn="ctr"/>
            <a:r>
              <a:rPr lang="fa-IR" sz="8000" b="1" dirty="0">
                <a:cs typeface="QuranTaha" panose="02010000000000000000" pitchFamily="2" charset="-78"/>
              </a:rPr>
              <a:t>با تشکر</a:t>
            </a:r>
          </a:p>
          <a:p>
            <a:pPr algn="ctr"/>
            <a:r>
              <a:rPr lang="fa-IR" sz="3600" b="1" dirty="0">
                <a:cs typeface="QuranTaha" panose="02010000000000000000" pitchFamily="2" charset="-78"/>
              </a:rPr>
              <a:t> </a:t>
            </a:r>
          </a:p>
          <a:p>
            <a:pPr algn="ctr"/>
            <a:r>
              <a:rPr lang="fa-IR" sz="8000" b="1" dirty="0">
                <a:cs typeface="QuranTaha" panose="02010000000000000000" pitchFamily="2" charset="-78"/>
              </a:rPr>
              <a:t>از توجه شما</a:t>
            </a:r>
            <a:endParaRPr lang="en-US" sz="8000" b="1" dirty="0">
              <a:cs typeface="QuranTaha" panose="02010000000000000000" pitchFamily="2" charset="-78"/>
            </a:endParaRPr>
          </a:p>
        </p:txBody>
      </p:sp>
    </p:spTree>
    <p:extLst>
      <p:ext uri="{BB962C8B-B14F-4D97-AF65-F5344CB8AC3E}">
        <p14:creationId xmlns:p14="http://schemas.microsoft.com/office/powerpoint/2010/main" val="298972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
          <p:cNvSpPr txBox="1">
            <a:spLocks/>
          </p:cNvSpPr>
          <p:nvPr/>
        </p:nvSpPr>
        <p:spPr>
          <a:xfrm>
            <a:off x="627017" y="1759593"/>
            <a:ext cx="7924074" cy="3596179"/>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lnSpc>
                <a:spcPct val="200000"/>
              </a:lnSpc>
              <a:buNone/>
            </a:pPr>
            <a:r>
              <a:rPr lang="fa-IR" sz="2400" dirty="0">
                <a:cs typeface="B Titr" panose="00000700000000000000" pitchFamily="2" charset="-78"/>
              </a:rPr>
              <a:t>اگر از چنین </a:t>
            </a:r>
            <a:r>
              <a:rPr lang="fa-IR" sz="2400" dirty="0" smtClean="0">
                <a:cs typeface="B Titr" panose="00000700000000000000" pitchFamily="2" charset="-78"/>
              </a:rPr>
              <a:t>روش های </a:t>
            </a:r>
            <a:r>
              <a:rPr lang="fa-IR" sz="2400" dirty="0">
                <a:cs typeface="B Titr" panose="00000700000000000000" pitchFamily="2" charset="-78"/>
              </a:rPr>
              <a:t>ابتکاری </a:t>
            </a:r>
            <a:r>
              <a:rPr lang="fa-IR" sz="2400" dirty="0" smtClean="0">
                <a:cs typeface="B Titr" panose="00000700000000000000" pitchFamily="2" charset="-78"/>
              </a:rPr>
              <a:t>به طور مناسب </a:t>
            </a:r>
            <a:r>
              <a:rPr lang="fa-IR" sz="2400" dirty="0">
                <a:cs typeface="B Titr" panose="00000700000000000000" pitchFamily="2" charset="-78"/>
              </a:rPr>
              <a:t>استفاده شود، </a:t>
            </a:r>
            <a:r>
              <a:rPr lang="fa-IR" sz="2400" dirty="0" smtClean="0">
                <a:cs typeface="B Titr" panose="00000700000000000000" pitchFamily="2" charset="-78"/>
              </a:rPr>
              <a:t>می توانند </a:t>
            </a:r>
            <a:r>
              <a:rPr lang="fa-IR" sz="2400" dirty="0">
                <a:cs typeface="B Titr" panose="00000700000000000000" pitchFamily="2" charset="-78"/>
              </a:rPr>
              <a:t>مؤثر واقع شوند. در </a:t>
            </a:r>
            <a:r>
              <a:rPr lang="fa-IR" sz="2400" dirty="0" smtClean="0">
                <a:cs typeface="B Titr" panose="00000700000000000000" pitchFamily="2" charset="-78"/>
              </a:rPr>
              <a:t>غیراینصورت</a:t>
            </a:r>
            <a:r>
              <a:rPr lang="fa-IR" sz="2400" dirty="0">
                <a:cs typeface="B Titr" panose="00000700000000000000" pitchFamily="2" charset="-78"/>
              </a:rPr>
              <a:t>، تورشهای </a:t>
            </a:r>
            <a:r>
              <a:rPr lang="fa-IR" sz="2400" dirty="0" smtClean="0">
                <a:cs typeface="B Titr" panose="00000700000000000000" pitchFamily="2" charset="-78"/>
              </a:rPr>
              <a:t>غیرقابل اجتنابی پیش خواهند </a:t>
            </a:r>
            <a:r>
              <a:rPr lang="fa-IR" sz="2400" dirty="0">
                <a:cs typeface="B Titr" panose="00000700000000000000" pitchFamily="2" charset="-78"/>
              </a:rPr>
              <a:t>آمد؛ به طورکلی ممکن است افراد در فرایند تفکر و تصمیمگیری دچار خطا شوند. به طور </a:t>
            </a:r>
            <a:r>
              <a:rPr lang="fa-IR" sz="2400" dirty="0" smtClean="0">
                <a:cs typeface="B Titr" panose="00000700000000000000" pitchFamily="2" charset="-78"/>
              </a:rPr>
              <a:t>خلاصه، جهت گیری های </a:t>
            </a:r>
            <a:r>
              <a:rPr lang="fa-IR" sz="2400" dirty="0">
                <a:cs typeface="B Titr" panose="00000700000000000000" pitchFamily="2" charset="-78"/>
              </a:rPr>
              <a:t>رفتاری، بهعنوان اشتباهات سیستماتیک در </a:t>
            </a:r>
            <a:r>
              <a:rPr lang="fa-IR" sz="2400" dirty="0" smtClean="0">
                <a:cs typeface="B Titr" panose="00000700000000000000" pitchFamily="2" charset="-78"/>
              </a:rPr>
              <a:t>قضاوت تعریف شده اند</a:t>
            </a:r>
            <a:r>
              <a:rPr lang="fa-IR" sz="2400" dirty="0">
                <a:cs typeface="B Titr" panose="00000700000000000000" pitchFamily="2" charset="-78"/>
              </a:rPr>
              <a:t>.</a:t>
            </a:r>
            <a:endParaRPr lang="en-US" sz="2400" b="1" dirty="0">
              <a:cs typeface="B Titr" panose="00000700000000000000" pitchFamily="2" charset="-78"/>
            </a:endParaRPr>
          </a:p>
        </p:txBody>
      </p:sp>
      <p:grpSp>
        <p:nvGrpSpPr>
          <p:cNvPr id="18" name="Group 17"/>
          <p:cNvGrpSpPr/>
          <p:nvPr/>
        </p:nvGrpSpPr>
        <p:grpSpPr>
          <a:xfrm>
            <a:off x="319312" y="6265381"/>
            <a:ext cx="8351812" cy="553998"/>
            <a:chOff x="2371799" y="6214605"/>
            <a:chExt cx="6292008" cy="553998"/>
          </a:xfrm>
        </p:grpSpPr>
        <p:sp>
          <p:nvSpPr>
            <p:cNvPr id="19" name="TextBox 18"/>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0" name="TextBox 19"/>
            <p:cNvSpPr txBox="1"/>
            <p:nvPr/>
          </p:nvSpPr>
          <p:spPr>
            <a:xfrm>
              <a:off x="3424077" y="6308822"/>
              <a:ext cx="976027"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21" name="TextBox 20"/>
            <p:cNvSpPr txBox="1"/>
            <p:nvPr/>
          </p:nvSpPr>
          <p:spPr>
            <a:xfrm>
              <a:off x="4641827" y="6214605"/>
              <a:ext cx="1420581" cy="553998"/>
            </a:xfrm>
            <a:prstGeom prst="rect">
              <a:avLst/>
            </a:prstGeom>
            <a:noFill/>
          </p:spPr>
          <p:txBody>
            <a:bodyPr wrap="none" rtlCol="0">
              <a:spAutoFit/>
            </a:bodyPr>
            <a:lstStyle/>
            <a:p>
              <a:pPr algn="r" rtl="1">
                <a:lnSpc>
                  <a:spcPct val="150000"/>
                </a:lnSpc>
              </a:pPr>
              <a:r>
                <a:rPr lang="fa-IR" sz="2000" dirty="0">
                  <a:solidFill>
                    <a:schemeClr val="bg1">
                      <a:lumMod val="50000"/>
                    </a:schemeClr>
                  </a:solidFill>
                  <a:cs typeface="B Nazanin" panose="00000400000000000000" pitchFamily="2" charset="-78"/>
                </a:rPr>
                <a:t>روش پیشنهادی</a:t>
              </a:r>
              <a:endParaRPr lang="en-US" sz="2000" dirty="0">
                <a:solidFill>
                  <a:schemeClr val="bg1">
                    <a:lumMod val="50000"/>
                  </a:schemeClr>
                </a:solidFill>
                <a:cs typeface="B Nazanin" panose="00000400000000000000" pitchFamily="2" charset="-78"/>
              </a:endParaRPr>
            </a:p>
          </p:txBody>
        </p:sp>
        <p:sp>
          <p:nvSpPr>
            <p:cNvPr id="22" name="TextBox 21"/>
            <p:cNvSpPr txBox="1"/>
            <p:nvPr/>
          </p:nvSpPr>
          <p:spPr>
            <a:xfrm>
              <a:off x="6348301" y="6324211"/>
              <a:ext cx="1236236"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توضیح مسئله</a:t>
              </a:r>
              <a:endParaRPr lang="en-US" sz="2000" dirty="0">
                <a:solidFill>
                  <a:schemeClr val="bg1">
                    <a:lumMod val="50000"/>
                  </a:schemeClr>
                </a:solidFill>
                <a:cs typeface="B Nazanin" panose="00000400000000000000" pitchFamily="2" charset="-78"/>
              </a:endParaRPr>
            </a:p>
          </p:txBody>
        </p:sp>
        <p:sp>
          <p:nvSpPr>
            <p:cNvPr id="23" name="TextBox 22"/>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solidFill>
                  <a:cs typeface="B Nazanin" panose="00000400000000000000" pitchFamily="2" charset="-78"/>
                </a:rPr>
                <a:t>مقدمه</a:t>
              </a:r>
              <a:endParaRPr lang="en-US" sz="2000" dirty="0">
                <a:solidFill>
                  <a:schemeClr val="bg1"/>
                </a:solidFill>
                <a:cs typeface="B Nazanin" panose="00000400000000000000" pitchFamily="2" charset="-78"/>
              </a:endParaRPr>
            </a:p>
          </p:txBody>
        </p:sp>
        <p:sp>
          <p:nvSpPr>
            <p:cNvPr id="24" name="Chevron 23"/>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5" name="Chevron 24"/>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6" name="Chevron 25"/>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7" name="Chevron 26"/>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sp>
        <p:nvSpPr>
          <p:cNvPr id="2" name="Slide Number Placeholder 1"/>
          <p:cNvSpPr>
            <a:spLocks noGrp="1"/>
          </p:cNvSpPr>
          <p:nvPr>
            <p:ph type="sldNum" sz="quarter" idx="12"/>
          </p:nvPr>
        </p:nvSpPr>
        <p:spPr/>
        <p:txBody>
          <a:bodyPr/>
          <a:lstStyle/>
          <a:p>
            <a:fld id="{26909992-41BC-4940-858B-BBD17F8BF7F9}" type="slidenum">
              <a:rPr lang="en-US" smtClean="0"/>
              <a:pPr/>
              <a:t>4</a:t>
            </a:fld>
            <a:endParaRPr lang="en-US"/>
          </a:p>
        </p:txBody>
      </p:sp>
      <p:sp>
        <p:nvSpPr>
          <p:cNvPr id="28" name="Title 1"/>
          <p:cNvSpPr txBox="1">
            <a:spLocks/>
          </p:cNvSpPr>
          <p:nvPr/>
        </p:nvSpPr>
        <p:spPr>
          <a:xfrm>
            <a:off x="-48475" y="335100"/>
            <a:ext cx="8976575"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r" rtl="1"/>
            <a:r>
              <a:rPr lang="fa-IR" sz="3600" dirty="0">
                <a:cs typeface="2  Titr" panose="00000700000000000000" pitchFamily="2" charset="-78"/>
              </a:rPr>
              <a:t>مقدمه </a:t>
            </a:r>
            <a:r>
              <a:rPr lang="fa-IR" sz="3600" dirty="0" smtClean="0">
                <a:cs typeface="2  Titr" panose="00000700000000000000" pitchFamily="2" charset="-78"/>
              </a:rPr>
              <a:t>(2/3</a:t>
            </a:r>
            <a:r>
              <a:rPr lang="fa-IR" sz="3600" dirty="0">
                <a:cs typeface="2  Titr" panose="00000700000000000000" pitchFamily="2" charset="-78"/>
              </a:rPr>
              <a:t>)</a:t>
            </a:r>
            <a:endParaRPr lang="en-US" sz="3600" b="1" dirty="0">
              <a:ea typeface="ＭＳ Ｐゴシック" panose="020B0600070205080204" pitchFamily="34" charset="-128"/>
              <a:cs typeface="2  Titr" panose="00000700000000000000" pitchFamily="2" charset="-78"/>
            </a:endParaRPr>
          </a:p>
        </p:txBody>
      </p:sp>
    </p:spTree>
    <p:extLst>
      <p:ext uri="{BB962C8B-B14F-4D97-AF65-F5344CB8AC3E}">
        <p14:creationId xmlns:p14="http://schemas.microsoft.com/office/powerpoint/2010/main" val="214760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
          <p:cNvSpPr txBox="1">
            <a:spLocks/>
          </p:cNvSpPr>
          <p:nvPr/>
        </p:nvSpPr>
        <p:spPr>
          <a:xfrm>
            <a:off x="348124" y="1767057"/>
            <a:ext cx="8636000" cy="4683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2400" b="1" dirty="0">
              <a:cs typeface="2  Titr" panose="00000700000000000000" pitchFamily="2" charset="-78"/>
            </a:endParaRPr>
          </a:p>
        </p:txBody>
      </p:sp>
      <p:grpSp>
        <p:nvGrpSpPr>
          <p:cNvPr id="18" name="Group 17"/>
          <p:cNvGrpSpPr/>
          <p:nvPr/>
        </p:nvGrpSpPr>
        <p:grpSpPr>
          <a:xfrm>
            <a:off x="319312" y="6265381"/>
            <a:ext cx="8351812" cy="553998"/>
            <a:chOff x="2371799" y="6214605"/>
            <a:chExt cx="6292008" cy="553998"/>
          </a:xfrm>
        </p:grpSpPr>
        <p:sp>
          <p:nvSpPr>
            <p:cNvPr id="19" name="TextBox 18"/>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0" name="TextBox 19"/>
            <p:cNvSpPr txBox="1"/>
            <p:nvPr/>
          </p:nvSpPr>
          <p:spPr>
            <a:xfrm>
              <a:off x="3424077" y="6308822"/>
              <a:ext cx="976027"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21" name="TextBox 20"/>
            <p:cNvSpPr txBox="1"/>
            <p:nvPr/>
          </p:nvSpPr>
          <p:spPr>
            <a:xfrm>
              <a:off x="4641827" y="6214605"/>
              <a:ext cx="1420581" cy="553998"/>
            </a:xfrm>
            <a:prstGeom prst="rect">
              <a:avLst/>
            </a:prstGeom>
            <a:noFill/>
          </p:spPr>
          <p:txBody>
            <a:bodyPr wrap="none" rtlCol="0">
              <a:spAutoFit/>
            </a:bodyPr>
            <a:lstStyle/>
            <a:p>
              <a:pPr algn="r" rtl="1">
                <a:lnSpc>
                  <a:spcPct val="150000"/>
                </a:lnSpc>
              </a:pPr>
              <a:r>
                <a:rPr lang="fa-IR" sz="2000" dirty="0">
                  <a:solidFill>
                    <a:schemeClr val="bg1">
                      <a:lumMod val="50000"/>
                    </a:schemeClr>
                  </a:solidFill>
                  <a:cs typeface="B Nazanin" panose="00000400000000000000" pitchFamily="2" charset="-78"/>
                </a:rPr>
                <a:t>روش پیشنهادی</a:t>
              </a:r>
              <a:endParaRPr lang="en-US" sz="2000" dirty="0">
                <a:solidFill>
                  <a:schemeClr val="bg1">
                    <a:lumMod val="50000"/>
                  </a:schemeClr>
                </a:solidFill>
                <a:cs typeface="B Nazanin" panose="00000400000000000000" pitchFamily="2" charset="-78"/>
              </a:endParaRPr>
            </a:p>
          </p:txBody>
        </p:sp>
        <p:sp>
          <p:nvSpPr>
            <p:cNvPr id="22" name="TextBox 21"/>
            <p:cNvSpPr txBox="1"/>
            <p:nvPr/>
          </p:nvSpPr>
          <p:spPr>
            <a:xfrm>
              <a:off x="6348301" y="6324211"/>
              <a:ext cx="1236236"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توضیح مسئله</a:t>
              </a:r>
              <a:endParaRPr lang="en-US" sz="2000" dirty="0">
                <a:solidFill>
                  <a:schemeClr val="bg1">
                    <a:lumMod val="50000"/>
                  </a:schemeClr>
                </a:solidFill>
                <a:cs typeface="B Nazanin" panose="00000400000000000000" pitchFamily="2" charset="-78"/>
              </a:endParaRPr>
            </a:p>
          </p:txBody>
        </p:sp>
        <p:sp>
          <p:nvSpPr>
            <p:cNvPr id="23" name="TextBox 22"/>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solidFill>
                  <a:cs typeface="B Nazanin" panose="00000400000000000000" pitchFamily="2" charset="-78"/>
                </a:rPr>
                <a:t>مقدمه</a:t>
              </a:r>
              <a:endParaRPr lang="en-US" sz="2000" dirty="0">
                <a:solidFill>
                  <a:schemeClr val="bg1"/>
                </a:solidFill>
                <a:cs typeface="B Nazanin" panose="00000400000000000000" pitchFamily="2" charset="-78"/>
              </a:endParaRPr>
            </a:p>
          </p:txBody>
        </p:sp>
        <p:sp>
          <p:nvSpPr>
            <p:cNvPr id="24" name="Chevron 23"/>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5" name="Chevron 24"/>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6" name="Chevron 25"/>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7" name="Chevron 26"/>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sp>
        <p:nvSpPr>
          <p:cNvPr id="32" name="Title 3"/>
          <p:cNvSpPr>
            <a:spLocks noGrp="1"/>
          </p:cNvSpPr>
          <p:nvPr>
            <p:ph type="title"/>
          </p:nvPr>
        </p:nvSpPr>
        <p:spPr>
          <a:xfrm>
            <a:off x="228600" y="21429"/>
            <a:ext cx="8636000" cy="1325563"/>
          </a:xfrm>
        </p:spPr>
        <p:txBody>
          <a:bodyPr>
            <a:normAutofit/>
          </a:bodyPr>
          <a:lstStyle/>
          <a:p>
            <a:pPr algn="r" rtl="1">
              <a:lnSpc>
                <a:spcPct val="100000"/>
              </a:lnSpc>
            </a:pPr>
            <a:r>
              <a:rPr lang="fa-IR" sz="3600" dirty="0">
                <a:cs typeface="B Titr" panose="00000700000000000000" pitchFamily="2" charset="-78"/>
              </a:rPr>
              <a:t>طبقه بندی تورش های </a:t>
            </a:r>
            <a:r>
              <a:rPr lang="fa-IR" sz="3600" dirty="0" smtClean="0">
                <a:cs typeface="B Titr" panose="00000700000000000000" pitchFamily="2" charset="-78"/>
              </a:rPr>
              <a:t>رفتاری</a:t>
            </a:r>
            <a:endParaRPr lang="en-US" sz="3400" b="1" dirty="0">
              <a:cs typeface="2  Titr" panose="00000700000000000000" pitchFamily="2" charset="-78"/>
            </a:endParaRPr>
          </a:p>
        </p:txBody>
      </p:sp>
      <p:sp>
        <p:nvSpPr>
          <p:cNvPr id="6" name="Rectangle 5"/>
          <p:cNvSpPr/>
          <p:nvPr/>
        </p:nvSpPr>
        <p:spPr>
          <a:xfrm>
            <a:off x="313510" y="1450310"/>
            <a:ext cx="8569234" cy="4455066"/>
          </a:xfrm>
          <a:prstGeom prst="rect">
            <a:avLst/>
          </a:prstGeom>
        </p:spPr>
        <p:txBody>
          <a:bodyPr wrap="square">
            <a:spAutoFit/>
          </a:bodyPr>
          <a:lstStyle/>
          <a:p>
            <a:pPr algn="just" rtl="1">
              <a:lnSpc>
                <a:spcPct val="200000"/>
              </a:lnSpc>
            </a:pPr>
            <a:r>
              <a:rPr lang="fa-IR" dirty="0" smtClean="0">
                <a:cs typeface="B Titr" panose="00000700000000000000" pitchFamily="2" charset="-78"/>
              </a:rPr>
              <a:t>به دلیل مشکل بودن تعیین و طبقه بندی تورش های رفتاری مؤثر بر تصمیمات سرمایه گذاران، لیست ها و طبقه بندی های مختلفی از تورشهای رفتاری وجود دارد. اگرچه به نظر میرسد که طبقه بندی تورش های رفتاری مفید باشد؛ اما به اندازه کاربردهای عملی رفتار سوگیرانه در موقعیت های واقعی افراد، اهمیت ندارد. تورش های رفتاری به عنوان یک اشتباه سیستماتیک در قضاوت مطرح هستند، تورش های رفتاری جزو ابزارهای مهم مالی رفتاری است که از منطقی بودن سرمایه گذاران جلوگیری میکند. </a:t>
            </a:r>
            <a:r>
              <a:rPr lang="fa-IR" dirty="0">
                <a:cs typeface="B Titr" panose="00000700000000000000" pitchFamily="2" charset="-78"/>
              </a:rPr>
              <a:t>از </a:t>
            </a:r>
            <a:r>
              <a:rPr lang="fa-IR" dirty="0" smtClean="0">
                <a:cs typeface="B Titr" panose="00000700000000000000" pitchFamily="2" charset="-78"/>
              </a:rPr>
              <a:t>20 تورش رفتاری </a:t>
            </a:r>
            <a:r>
              <a:rPr lang="fa-IR" dirty="0">
                <a:cs typeface="B Titr" panose="00000700000000000000" pitchFamily="2" charset="-78"/>
              </a:rPr>
              <a:t> شناخته شده است </a:t>
            </a:r>
            <a:r>
              <a:rPr lang="fa-IR" dirty="0" smtClean="0">
                <a:cs typeface="B Titr" panose="00000700000000000000" pitchFamily="2" charset="-78"/>
              </a:rPr>
              <a:t>حدود 12 تورش رفتاری که در این تحقیق استفاده شده است: فرا اعتمادی، نماگری، اتکا و تعدیل، سازگارگرایی، آشناگرایی، خود اسنادی، توان پنداری، دیر پذیری، ابهامگریزی، حساب انگاری، باورگرایی، رویدادگرایی</a:t>
            </a:r>
            <a:endParaRPr lang="fa-IR" dirty="0">
              <a:cs typeface="B Titr" panose="00000700000000000000" pitchFamily="2" charset="-78"/>
            </a:endParaRPr>
          </a:p>
        </p:txBody>
      </p:sp>
      <p:sp>
        <p:nvSpPr>
          <p:cNvPr id="2" name="Slide Number Placeholder 1"/>
          <p:cNvSpPr>
            <a:spLocks noGrp="1"/>
          </p:cNvSpPr>
          <p:nvPr>
            <p:ph type="sldNum" sz="quarter" idx="12"/>
          </p:nvPr>
        </p:nvSpPr>
        <p:spPr/>
        <p:txBody>
          <a:bodyPr/>
          <a:lstStyle/>
          <a:p>
            <a:fld id="{26909992-41BC-4940-858B-BBD17F8BF7F9}" type="slidenum">
              <a:rPr lang="en-US" smtClean="0"/>
              <a:pPr/>
              <a:t>5</a:t>
            </a:fld>
            <a:endParaRPr lang="en-US"/>
          </a:p>
        </p:txBody>
      </p:sp>
    </p:spTree>
    <p:extLst>
      <p:ext uri="{BB962C8B-B14F-4D97-AF65-F5344CB8AC3E}">
        <p14:creationId xmlns:p14="http://schemas.microsoft.com/office/powerpoint/2010/main" val="297942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
          <p:cNvSpPr txBox="1">
            <a:spLocks/>
          </p:cNvSpPr>
          <p:nvPr/>
        </p:nvSpPr>
        <p:spPr>
          <a:xfrm>
            <a:off x="348124" y="1767057"/>
            <a:ext cx="8636000" cy="4683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2400" b="1" dirty="0">
              <a:cs typeface="2  Titr" panose="00000700000000000000" pitchFamily="2" charset="-78"/>
            </a:endParaRPr>
          </a:p>
        </p:txBody>
      </p:sp>
      <p:grpSp>
        <p:nvGrpSpPr>
          <p:cNvPr id="18" name="Group 17"/>
          <p:cNvGrpSpPr/>
          <p:nvPr/>
        </p:nvGrpSpPr>
        <p:grpSpPr>
          <a:xfrm>
            <a:off x="319312" y="6265381"/>
            <a:ext cx="8351812" cy="553998"/>
            <a:chOff x="2371799" y="6214605"/>
            <a:chExt cx="6292008" cy="553998"/>
          </a:xfrm>
        </p:grpSpPr>
        <p:sp>
          <p:nvSpPr>
            <p:cNvPr id="19" name="TextBox 18"/>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0" name="TextBox 19"/>
            <p:cNvSpPr txBox="1"/>
            <p:nvPr/>
          </p:nvSpPr>
          <p:spPr>
            <a:xfrm>
              <a:off x="3424077" y="6308822"/>
              <a:ext cx="976027"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21" name="TextBox 20"/>
            <p:cNvSpPr txBox="1"/>
            <p:nvPr/>
          </p:nvSpPr>
          <p:spPr>
            <a:xfrm>
              <a:off x="4641827" y="6214605"/>
              <a:ext cx="1420581" cy="553998"/>
            </a:xfrm>
            <a:prstGeom prst="rect">
              <a:avLst/>
            </a:prstGeom>
            <a:noFill/>
          </p:spPr>
          <p:txBody>
            <a:bodyPr wrap="none" rtlCol="0">
              <a:spAutoFit/>
            </a:bodyPr>
            <a:lstStyle/>
            <a:p>
              <a:pPr algn="r" rtl="1">
                <a:lnSpc>
                  <a:spcPct val="150000"/>
                </a:lnSpc>
              </a:pPr>
              <a:r>
                <a:rPr lang="fa-IR" sz="2000" dirty="0">
                  <a:solidFill>
                    <a:schemeClr val="bg1">
                      <a:lumMod val="50000"/>
                    </a:schemeClr>
                  </a:solidFill>
                  <a:cs typeface="B Nazanin" panose="00000400000000000000" pitchFamily="2" charset="-78"/>
                </a:rPr>
                <a:t>روش پیشنهادی</a:t>
              </a:r>
              <a:endParaRPr lang="en-US" sz="2000" dirty="0">
                <a:solidFill>
                  <a:schemeClr val="bg1">
                    <a:lumMod val="50000"/>
                  </a:schemeClr>
                </a:solidFill>
                <a:cs typeface="B Nazanin" panose="00000400000000000000" pitchFamily="2" charset="-78"/>
              </a:endParaRPr>
            </a:p>
          </p:txBody>
        </p:sp>
        <p:sp>
          <p:nvSpPr>
            <p:cNvPr id="22" name="TextBox 21"/>
            <p:cNvSpPr txBox="1"/>
            <p:nvPr/>
          </p:nvSpPr>
          <p:spPr>
            <a:xfrm>
              <a:off x="6348301" y="6324211"/>
              <a:ext cx="1236236"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توضیح مسئله</a:t>
              </a:r>
              <a:endParaRPr lang="en-US" sz="2000" dirty="0">
                <a:solidFill>
                  <a:schemeClr val="bg1">
                    <a:lumMod val="50000"/>
                  </a:schemeClr>
                </a:solidFill>
                <a:cs typeface="B Nazanin" panose="00000400000000000000" pitchFamily="2" charset="-78"/>
              </a:endParaRPr>
            </a:p>
          </p:txBody>
        </p:sp>
        <p:sp>
          <p:nvSpPr>
            <p:cNvPr id="23" name="TextBox 22"/>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solidFill>
                  <a:cs typeface="B Nazanin" panose="00000400000000000000" pitchFamily="2" charset="-78"/>
                </a:rPr>
                <a:t>مقدمه</a:t>
              </a:r>
              <a:endParaRPr lang="en-US" sz="2000" dirty="0">
                <a:solidFill>
                  <a:schemeClr val="bg1"/>
                </a:solidFill>
                <a:cs typeface="B Nazanin" panose="00000400000000000000" pitchFamily="2" charset="-78"/>
              </a:endParaRPr>
            </a:p>
          </p:txBody>
        </p:sp>
        <p:sp>
          <p:nvSpPr>
            <p:cNvPr id="24" name="Chevron 23"/>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5" name="Chevron 24"/>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6" name="Chevron 25"/>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7" name="Chevron 26"/>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sp>
        <p:nvSpPr>
          <p:cNvPr id="32" name="Title 3"/>
          <p:cNvSpPr>
            <a:spLocks noGrp="1"/>
          </p:cNvSpPr>
          <p:nvPr>
            <p:ph type="title"/>
          </p:nvPr>
        </p:nvSpPr>
        <p:spPr>
          <a:xfrm>
            <a:off x="228600" y="21429"/>
            <a:ext cx="8636000" cy="1325563"/>
          </a:xfrm>
        </p:spPr>
        <p:txBody>
          <a:bodyPr>
            <a:normAutofit/>
          </a:bodyPr>
          <a:lstStyle/>
          <a:p>
            <a:pPr algn="r" rtl="1"/>
            <a:r>
              <a:rPr lang="fa-IR" sz="3400" b="1" dirty="0" smtClean="0">
                <a:cs typeface="2  Titr" panose="00000700000000000000" pitchFamily="2" charset="-78"/>
              </a:rPr>
              <a:t>تعریف انواع تورش ها</a:t>
            </a:r>
            <a:endParaRPr lang="en-US" sz="3400" b="1" dirty="0">
              <a:cs typeface="2  Titr" panose="00000700000000000000" pitchFamily="2" charset="-78"/>
            </a:endParaRPr>
          </a:p>
        </p:txBody>
      </p:sp>
      <p:sp>
        <p:nvSpPr>
          <p:cNvPr id="6" name="Rectangle 5"/>
          <p:cNvSpPr/>
          <p:nvPr/>
        </p:nvSpPr>
        <p:spPr>
          <a:xfrm>
            <a:off x="468948" y="1420840"/>
            <a:ext cx="8278730" cy="2862322"/>
          </a:xfrm>
          <a:prstGeom prst="rect">
            <a:avLst/>
          </a:prstGeom>
        </p:spPr>
        <p:txBody>
          <a:bodyPr wrap="square">
            <a:spAutoFit/>
          </a:bodyPr>
          <a:lstStyle/>
          <a:p>
            <a:pPr algn="just" rtl="1">
              <a:lnSpc>
                <a:spcPct val="200000"/>
              </a:lnSpc>
            </a:pPr>
            <a:r>
              <a:rPr lang="fa-IR" dirty="0">
                <a:cs typeface="B Titr" panose="00000700000000000000" pitchFamily="2" charset="-78"/>
              </a:rPr>
              <a:t>تورش فرااعتمادی زمانی رخ میدهد که یک </a:t>
            </a:r>
            <a:r>
              <a:rPr lang="fa-IR" dirty="0" smtClean="0">
                <a:cs typeface="B Titr" panose="00000700000000000000" pitchFamily="2" charset="-78"/>
              </a:rPr>
              <a:t>سرمایه گذار تصور</a:t>
            </a:r>
            <a:r>
              <a:rPr lang="en-US" dirty="0" smtClean="0">
                <a:cs typeface="B Titr" panose="00000700000000000000" pitchFamily="2" charset="-78"/>
              </a:rPr>
              <a:t> </a:t>
            </a:r>
            <a:r>
              <a:rPr lang="fa-IR" dirty="0" smtClean="0">
                <a:cs typeface="B Titr" panose="00000700000000000000" pitchFamily="2" charset="-78"/>
              </a:rPr>
              <a:t>کند </a:t>
            </a:r>
            <a:r>
              <a:rPr lang="fa-IR" dirty="0">
                <a:cs typeface="B Titr" panose="00000700000000000000" pitchFamily="2" charset="-78"/>
              </a:rPr>
              <a:t>که او بهتر و برتر از </a:t>
            </a:r>
            <a:r>
              <a:rPr lang="fa-IR" dirty="0" smtClean="0">
                <a:cs typeface="B Titr" panose="00000700000000000000" pitchFamily="2" charset="-78"/>
              </a:rPr>
              <a:t>سایرین</a:t>
            </a:r>
            <a:r>
              <a:rPr lang="en-US" dirty="0" smtClean="0">
                <a:cs typeface="B Titr" panose="00000700000000000000" pitchFamily="2" charset="-78"/>
              </a:rPr>
              <a:t> </a:t>
            </a:r>
            <a:r>
              <a:rPr lang="fa-IR" dirty="0" smtClean="0">
                <a:cs typeface="B Titr" panose="00000700000000000000" pitchFamily="2" charset="-78"/>
              </a:rPr>
              <a:t>باشد[20]</a:t>
            </a:r>
            <a:r>
              <a:rPr lang="en-US" dirty="0" smtClean="0">
                <a:cs typeface="B Titr" panose="00000700000000000000" pitchFamily="2" charset="-78"/>
              </a:rPr>
              <a:t>.</a:t>
            </a:r>
            <a:r>
              <a:rPr lang="fa-IR" dirty="0" smtClean="0">
                <a:cs typeface="B Titr" panose="00000700000000000000" pitchFamily="2" charset="-78"/>
              </a:rPr>
              <a:t> </a:t>
            </a:r>
            <a:r>
              <a:rPr lang="fa-IR" dirty="0">
                <a:cs typeface="B Titr" panose="00000700000000000000" pitchFamily="2" charset="-78"/>
              </a:rPr>
              <a:t>به در اصطلاح به معنای تخمین بیشازحد سرمایهگذاران از تواناییهایشان </a:t>
            </a:r>
            <a:r>
              <a:rPr lang="fa-IR" dirty="0" smtClean="0">
                <a:cs typeface="B Titr" panose="00000700000000000000" pitchFamily="2" charset="-78"/>
              </a:rPr>
              <a:t>است[12]. برای </a:t>
            </a:r>
            <a:r>
              <a:rPr lang="fa-IR" dirty="0">
                <a:cs typeface="B Titr" panose="00000700000000000000" pitchFamily="2" charset="-78"/>
              </a:rPr>
              <a:t>مثال اغلب هنگامی که یک شرکت افزایش درآمدهایش را در چندین گزارش دوره ای به طور </a:t>
            </a:r>
            <a:r>
              <a:rPr lang="fa-IR" dirty="0" smtClean="0">
                <a:cs typeface="B Titr" panose="00000700000000000000" pitchFamily="2" charset="-78"/>
              </a:rPr>
              <a:t>متوالی اعلام </a:t>
            </a:r>
            <a:r>
              <a:rPr lang="fa-IR" dirty="0">
                <a:cs typeface="B Titr" panose="00000700000000000000" pitchFamily="2" charset="-78"/>
              </a:rPr>
              <a:t>میکند، قیمت سهام افزایش </a:t>
            </a:r>
            <a:r>
              <a:rPr lang="fa-IR" dirty="0" smtClean="0">
                <a:cs typeface="B Titr" panose="00000700000000000000" pitchFamily="2" charset="-78"/>
              </a:rPr>
              <a:t>می یابد</a:t>
            </a:r>
            <a:r>
              <a:rPr lang="fa-IR" dirty="0">
                <a:cs typeface="B Titr" panose="00000700000000000000" pitchFamily="2" charset="-78"/>
              </a:rPr>
              <a:t>، چرا که </a:t>
            </a:r>
            <a:r>
              <a:rPr lang="fa-IR" dirty="0" smtClean="0">
                <a:cs typeface="B Titr" panose="00000700000000000000" pitchFamily="2" charset="-78"/>
              </a:rPr>
              <a:t>سرمایه گذاران </a:t>
            </a:r>
            <a:r>
              <a:rPr lang="fa-IR" dirty="0">
                <a:cs typeface="B Titr" panose="00000700000000000000" pitchFamily="2" charset="-78"/>
              </a:rPr>
              <a:t>به استنتاج بر نرخ رشد بالای </a:t>
            </a:r>
            <a:r>
              <a:rPr lang="fa-IR" dirty="0" smtClean="0">
                <a:cs typeface="B Titr" panose="00000700000000000000" pitchFamily="2" charset="-78"/>
              </a:rPr>
              <a:t>درآمدهای بلند </a:t>
            </a:r>
            <a:r>
              <a:rPr lang="fa-IR" dirty="0">
                <a:cs typeface="B Titr" panose="00000700000000000000" pitchFamily="2" charset="-78"/>
              </a:rPr>
              <a:t>مدت گرایش پیدا </a:t>
            </a:r>
            <a:r>
              <a:rPr lang="fa-IR" dirty="0" smtClean="0">
                <a:cs typeface="B Titr" panose="00000700000000000000" pitchFamily="2" charset="-78"/>
              </a:rPr>
              <a:t>می کنند </a:t>
            </a:r>
            <a:endParaRPr lang="fa-IR" dirty="0">
              <a:cs typeface="B Titr" panose="00000700000000000000" pitchFamily="2" charset="-78"/>
            </a:endParaRPr>
          </a:p>
        </p:txBody>
      </p:sp>
      <p:sp>
        <p:nvSpPr>
          <p:cNvPr id="2" name="Slide Number Placeholder 1"/>
          <p:cNvSpPr>
            <a:spLocks noGrp="1"/>
          </p:cNvSpPr>
          <p:nvPr>
            <p:ph type="sldNum" sz="quarter" idx="12"/>
          </p:nvPr>
        </p:nvSpPr>
        <p:spPr/>
        <p:txBody>
          <a:bodyPr/>
          <a:lstStyle/>
          <a:p>
            <a:fld id="{26909992-41BC-4940-858B-BBD17F8BF7F9}" type="slidenum">
              <a:rPr lang="en-US" smtClean="0"/>
              <a:pPr/>
              <a:t>6</a:t>
            </a:fld>
            <a:endParaRPr lang="en-US"/>
          </a:p>
        </p:txBody>
      </p:sp>
      <p:sp>
        <p:nvSpPr>
          <p:cNvPr id="3" name="Rectangle 2"/>
          <p:cNvSpPr/>
          <p:nvPr/>
        </p:nvSpPr>
        <p:spPr>
          <a:xfrm>
            <a:off x="231202" y="4136856"/>
            <a:ext cx="8516476" cy="1685077"/>
          </a:xfrm>
          <a:prstGeom prst="rect">
            <a:avLst/>
          </a:prstGeom>
        </p:spPr>
        <p:txBody>
          <a:bodyPr wrap="square">
            <a:spAutoFit/>
          </a:bodyPr>
          <a:lstStyle/>
          <a:p>
            <a:pPr algn="just" rtl="1">
              <a:lnSpc>
                <a:spcPct val="200000"/>
              </a:lnSpc>
            </a:pPr>
            <a:r>
              <a:rPr lang="fa-IR" dirty="0">
                <a:cs typeface="B Titr" panose="00000700000000000000" pitchFamily="2" charset="-78"/>
              </a:rPr>
              <a:t>اتکا هنگام ثابت شدن مقیاس ارزش در مشاهدات اخیر بروز </a:t>
            </a:r>
            <a:r>
              <a:rPr lang="fa-IR" dirty="0" smtClean="0">
                <a:cs typeface="B Titr" panose="00000700000000000000" pitchFamily="2" charset="-78"/>
              </a:rPr>
              <a:t>می کند</a:t>
            </a:r>
            <a:r>
              <a:rPr lang="fa-IR" dirty="0">
                <a:cs typeface="B Titr" panose="00000700000000000000" pitchFamily="2" charset="-78"/>
              </a:rPr>
              <a:t>، عموماً </a:t>
            </a:r>
            <a:r>
              <a:rPr lang="fa-IR" dirty="0" smtClean="0">
                <a:cs typeface="B Titr" panose="00000700000000000000" pitchFamily="2" charset="-78"/>
              </a:rPr>
              <a:t>سرمایه گذاران قیمت خرید </a:t>
            </a:r>
            <a:r>
              <a:rPr lang="fa-IR" dirty="0">
                <a:cs typeface="B Titr" panose="00000700000000000000" pitchFamily="2" charset="-78"/>
              </a:rPr>
              <a:t>خود را </a:t>
            </a:r>
            <a:r>
              <a:rPr lang="fa-IR" dirty="0" smtClean="0">
                <a:cs typeface="B Titr" panose="00000700000000000000" pitchFamily="2" charset="-78"/>
              </a:rPr>
              <a:t>به عنوان </a:t>
            </a:r>
            <a:r>
              <a:rPr lang="fa-IR" dirty="0">
                <a:cs typeface="B Titr" panose="00000700000000000000" pitchFamily="2" charset="-78"/>
              </a:rPr>
              <a:t>نقطه مرجع به کار </a:t>
            </a:r>
            <a:r>
              <a:rPr lang="fa-IR" dirty="0" smtClean="0">
                <a:cs typeface="B Titr" panose="00000700000000000000" pitchFamily="2" charset="-78"/>
              </a:rPr>
              <a:t>می برند </a:t>
            </a:r>
            <a:r>
              <a:rPr lang="fa-IR" dirty="0">
                <a:cs typeface="B Titr" panose="00000700000000000000" pitchFamily="2" charset="-78"/>
              </a:rPr>
              <a:t>و به تغییرات در قیمت نسبت به قیمت اولیه </a:t>
            </a:r>
            <a:r>
              <a:rPr lang="fa-IR" dirty="0" smtClean="0">
                <a:cs typeface="B Titr" panose="00000700000000000000" pitchFamily="2" charset="-78"/>
              </a:rPr>
              <a:t>خرید واکنش </a:t>
            </a:r>
            <a:r>
              <a:rPr lang="fa-IR" dirty="0">
                <a:cs typeface="B Titr" panose="00000700000000000000" pitchFamily="2" charset="-78"/>
              </a:rPr>
              <a:t>نشان </a:t>
            </a:r>
            <a:r>
              <a:rPr lang="fa-IR" dirty="0" smtClean="0">
                <a:cs typeface="B Titr" panose="00000700000000000000" pitchFamily="2" charset="-78"/>
              </a:rPr>
              <a:t>می دهند </a:t>
            </a:r>
            <a:r>
              <a:rPr lang="fa-IR" dirty="0">
                <a:cs typeface="B Titr" panose="00000700000000000000" pitchFamily="2" charset="-78"/>
              </a:rPr>
              <a:t>و </a:t>
            </a:r>
            <a:r>
              <a:rPr lang="fa-IR" dirty="0" smtClean="0">
                <a:cs typeface="B Titr" panose="00000700000000000000" pitchFamily="2" charset="-78"/>
              </a:rPr>
              <a:t>قیمت های </a:t>
            </a:r>
            <a:r>
              <a:rPr lang="fa-IR" dirty="0">
                <a:cs typeface="B Titr" panose="00000700000000000000" pitchFamily="2" charset="-78"/>
              </a:rPr>
              <a:t>امروز اغلب تنها بر اساس </a:t>
            </a:r>
            <a:r>
              <a:rPr lang="fa-IR" dirty="0" smtClean="0">
                <a:cs typeface="B Titr" panose="00000700000000000000" pitchFamily="2" charset="-78"/>
              </a:rPr>
              <a:t>قیمت های </a:t>
            </a:r>
            <a:r>
              <a:rPr lang="fa-IR" dirty="0">
                <a:cs typeface="B Titr" panose="00000700000000000000" pitchFamily="2" charset="-78"/>
              </a:rPr>
              <a:t>گذشته </a:t>
            </a:r>
            <a:r>
              <a:rPr lang="fa-IR" dirty="0" smtClean="0">
                <a:cs typeface="B Titr" panose="00000700000000000000" pitchFamily="2" charset="-78"/>
              </a:rPr>
              <a:t>تعیین می شوند</a:t>
            </a:r>
            <a:r>
              <a:rPr lang="fa-IR" dirty="0">
                <a:cs typeface="B Titr" panose="00000700000000000000" pitchFamily="2" charset="-78"/>
              </a:rPr>
              <a:t>.</a:t>
            </a:r>
            <a:endParaRPr lang="en-US" dirty="0">
              <a:cs typeface="B Titr" panose="00000700000000000000" pitchFamily="2" charset="-78"/>
            </a:endParaRPr>
          </a:p>
        </p:txBody>
      </p:sp>
    </p:spTree>
    <p:extLst>
      <p:ext uri="{BB962C8B-B14F-4D97-AF65-F5344CB8AC3E}">
        <p14:creationId xmlns:p14="http://schemas.microsoft.com/office/powerpoint/2010/main" val="263052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19312" y="6265381"/>
            <a:ext cx="8351812" cy="553998"/>
            <a:chOff x="2371799" y="6214605"/>
            <a:chExt cx="6292008" cy="553998"/>
          </a:xfrm>
        </p:grpSpPr>
        <p:sp>
          <p:nvSpPr>
            <p:cNvPr id="19" name="TextBox 18"/>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0" name="TextBox 19"/>
            <p:cNvSpPr txBox="1"/>
            <p:nvPr/>
          </p:nvSpPr>
          <p:spPr>
            <a:xfrm>
              <a:off x="3424077" y="6308822"/>
              <a:ext cx="976027"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21" name="TextBox 20"/>
            <p:cNvSpPr txBox="1"/>
            <p:nvPr/>
          </p:nvSpPr>
          <p:spPr>
            <a:xfrm>
              <a:off x="4641827" y="6214605"/>
              <a:ext cx="1420581" cy="553998"/>
            </a:xfrm>
            <a:prstGeom prst="rect">
              <a:avLst/>
            </a:prstGeom>
            <a:noFill/>
          </p:spPr>
          <p:txBody>
            <a:bodyPr wrap="none" rtlCol="0">
              <a:spAutoFit/>
            </a:bodyPr>
            <a:lstStyle/>
            <a:p>
              <a:pPr algn="r" rtl="1">
                <a:lnSpc>
                  <a:spcPct val="150000"/>
                </a:lnSpc>
              </a:pPr>
              <a:r>
                <a:rPr lang="fa-IR" sz="2000" dirty="0">
                  <a:solidFill>
                    <a:schemeClr val="bg1">
                      <a:lumMod val="50000"/>
                    </a:schemeClr>
                  </a:solidFill>
                  <a:cs typeface="B Nazanin" panose="00000400000000000000" pitchFamily="2" charset="-78"/>
                </a:rPr>
                <a:t>روش پیشنهادی</a:t>
              </a:r>
              <a:endParaRPr lang="en-US" sz="2000" dirty="0">
                <a:solidFill>
                  <a:schemeClr val="bg1">
                    <a:lumMod val="50000"/>
                  </a:schemeClr>
                </a:solidFill>
                <a:cs typeface="B Nazanin" panose="00000400000000000000" pitchFamily="2" charset="-78"/>
              </a:endParaRPr>
            </a:p>
          </p:txBody>
        </p:sp>
        <p:sp>
          <p:nvSpPr>
            <p:cNvPr id="22" name="TextBox 21"/>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solidFill>
                  <a:cs typeface="B Nazanin" panose="00000400000000000000" pitchFamily="2" charset="-78"/>
                </a:rPr>
                <a:t>توضیح مسئله</a:t>
              </a:r>
              <a:endParaRPr lang="en-US" sz="2000" dirty="0">
                <a:solidFill>
                  <a:schemeClr val="bg1"/>
                </a:solidFill>
                <a:cs typeface="B Nazanin" panose="00000400000000000000" pitchFamily="2" charset="-78"/>
              </a:endParaRPr>
            </a:p>
          </p:txBody>
        </p:sp>
        <p:sp>
          <p:nvSpPr>
            <p:cNvPr id="23" name="TextBox 22"/>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24" name="Chevron 23"/>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5" name="Chevron 24"/>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6" name="Chevron 25"/>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7" name="Chevron 26"/>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sp>
        <p:nvSpPr>
          <p:cNvPr id="30" name="Title 3"/>
          <p:cNvSpPr>
            <a:spLocks noGrp="1"/>
          </p:cNvSpPr>
          <p:nvPr>
            <p:ph type="title"/>
          </p:nvPr>
        </p:nvSpPr>
        <p:spPr>
          <a:xfrm>
            <a:off x="228600" y="21429"/>
            <a:ext cx="8636000" cy="1325563"/>
          </a:xfrm>
        </p:spPr>
        <p:txBody>
          <a:bodyPr>
            <a:normAutofit/>
          </a:bodyPr>
          <a:lstStyle/>
          <a:p>
            <a:pPr algn="r" rtl="1"/>
            <a:r>
              <a:rPr lang="fa-IR" sz="3400" b="1" dirty="0">
                <a:cs typeface="2  Titr" panose="00000700000000000000" pitchFamily="2" charset="-78"/>
              </a:rPr>
              <a:t>تعریف انواع تورش ها</a:t>
            </a:r>
            <a:endParaRPr lang="en-US" sz="3400" b="1" dirty="0">
              <a:cs typeface="2  Titr" panose="00000700000000000000" pitchFamily="2" charset="-78"/>
            </a:endParaRPr>
          </a:p>
        </p:txBody>
      </p:sp>
      <p:sp>
        <p:nvSpPr>
          <p:cNvPr id="2" name="Slide Number Placeholder 1"/>
          <p:cNvSpPr>
            <a:spLocks noGrp="1"/>
          </p:cNvSpPr>
          <p:nvPr>
            <p:ph type="sldNum" sz="quarter" idx="12"/>
          </p:nvPr>
        </p:nvSpPr>
        <p:spPr/>
        <p:txBody>
          <a:bodyPr/>
          <a:lstStyle/>
          <a:p>
            <a:fld id="{26909992-41BC-4940-858B-BBD17F8BF7F9}" type="slidenum">
              <a:rPr lang="en-US" smtClean="0"/>
              <a:pPr/>
              <a:t>7</a:t>
            </a:fld>
            <a:endParaRPr lang="en-US"/>
          </a:p>
        </p:txBody>
      </p:sp>
      <p:sp>
        <p:nvSpPr>
          <p:cNvPr id="15" name="Rectangle 14"/>
          <p:cNvSpPr/>
          <p:nvPr/>
        </p:nvSpPr>
        <p:spPr>
          <a:xfrm>
            <a:off x="346738" y="1504447"/>
            <a:ext cx="8547246" cy="2135200"/>
          </a:xfrm>
          <a:prstGeom prst="rect">
            <a:avLst/>
          </a:prstGeom>
        </p:spPr>
        <p:txBody>
          <a:bodyPr wrap="square">
            <a:spAutoFit/>
          </a:bodyPr>
          <a:lstStyle/>
          <a:p>
            <a:pPr algn="just" rtl="1">
              <a:lnSpc>
                <a:spcPct val="150000"/>
              </a:lnSpc>
            </a:pPr>
            <a:r>
              <a:rPr lang="fa-IR" dirty="0">
                <a:cs typeface="B Titr" panose="00000700000000000000" pitchFamily="2" charset="-78"/>
              </a:rPr>
              <a:t>سوگیری آشناگرایی یک قاعده سرانگشتی یا راه میانبر ذهنی است که موجب </a:t>
            </a:r>
            <a:r>
              <a:rPr lang="fa-IR" dirty="0" smtClean="0">
                <a:cs typeface="B Titr" panose="00000700000000000000" pitchFamily="2" charset="-78"/>
              </a:rPr>
              <a:t>می شود </a:t>
            </a:r>
            <a:r>
              <a:rPr lang="fa-IR" dirty="0">
                <a:cs typeface="B Titr" panose="00000700000000000000" pitchFamily="2" charset="-78"/>
              </a:rPr>
              <a:t>افراد، </a:t>
            </a:r>
            <a:r>
              <a:rPr lang="fa-IR" dirty="0" smtClean="0">
                <a:cs typeface="B Titr" panose="00000700000000000000" pitchFamily="2" charset="-78"/>
              </a:rPr>
              <a:t>احتمال وقوع </a:t>
            </a:r>
            <a:r>
              <a:rPr lang="fa-IR" dirty="0">
                <a:cs typeface="B Titr" panose="00000700000000000000" pitchFamily="2" charset="-78"/>
              </a:rPr>
              <a:t>یک پیامد را بر اساس میزان شیوع یا رواج آن در زندگی و تجربیات خود تخمین بزنند، افرادی </a:t>
            </a:r>
            <a:r>
              <a:rPr lang="fa-IR" dirty="0" smtClean="0">
                <a:cs typeface="B Titr" panose="00000700000000000000" pitchFamily="2" charset="-78"/>
              </a:rPr>
              <a:t>که در </a:t>
            </a:r>
            <a:r>
              <a:rPr lang="fa-IR" dirty="0">
                <a:cs typeface="B Titr" panose="00000700000000000000" pitchFamily="2" charset="-78"/>
              </a:rPr>
              <a:t>معرض این نوع رفتار هستند، تخمین احتمالات هرچند پیچیده را </a:t>
            </a:r>
            <a:r>
              <a:rPr lang="fa-IR" dirty="0" smtClean="0">
                <a:cs typeface="B Titr" panose="00000700000000000000" pitchFamily="2" charset="-78"/>
              </a:rPr>
              <a:t>به سادگی </a:t>
            </a:r>
            <a:r>
              <a:rPr lang="fa-IR" dirty="0">
                <a:cs typeface="B Titr" panose="00000700000000000000" pitchFamily="2" charset="-78"/>
              </a:rPr>
              <a:t>انجام </a:t>
            </a:r>
            <a:r>
              <a:rPr lang="fa-IR" dirty="0" smtClean="0">
                <a:cs typeface="B Titr" panose="00000700000000000000" pitchFamily="2" charset="-78"/>
              </a:rPr>
              <a:t>میدهند[2]. در فلسفه </a:t>
            </a:r>
            <a:r>
              <a:rPr lang="fa-IR" dirty="0">
                <a:cs typeface="B Titr" panose="00000700000000000000" pitchFamily="2" charset="-78"/>
              </a:rPr>
              <a:t>افلاطون </a:t>
            </a:r>
            <a:r>
              <a:rPr lang="fa-IR" dirty="0">
                <a:latin typeface="Times New Roman" panose="02020603050405020304" pitchFamily="18" charset="0"/>
                <a:cs typeface="B Titr" panose="00000700000000000000" pitchFamily="2" charset="-78"/>
              </a:rPr>
              <a:t>" خود-مثالی"، "خود-همانی" و در فلسفه ولا توس "خود </a:t>
            </a:r>
            <a:r>
              <a:rPr lang="fa-IR" dirty="0" smtClean="0">
                <a:latin typeface="Times New Roman" panose="02020603050405020304" pitchFamily="18" charset="0"/>
                <a:cs typeface="B Titr" panose="00000700000000000000" pitchFamily="2" charset="-78"/>
              </a:rPr>
              <a:t>بهره مندی </a:t>
            </a:r>
            <a:r>
              <a:rPr lang="fa-IR" dirty="0">
                <a:latin typeface="Times New Roman" panose="02020603050405020304" pitchFamily="18" charset="0"/>
                <a:cs typeface="B Titr" panose="00000700000000000000" pitchFamily="2" charset="-78"/>
              </a:rPr>
              <a:t>ازجمله </a:t>
            </a:r>
            <a:r>
              <a:rPr lang="fa-IR" dirty="0" smtClean="0">
                <a:latin typeface="Times New Roman" panose="02020603050405020304" pitchFamily="18" charset="0"/>
                <a:cs typeface="B Titr" panose="00000700000000000000" pitchFamily="2" charset="-78"/>
              </a:rPr>
              <a:t>تفاسیر </a:t>
            </a:r>
            <a:r>
              <a:rPr lang="fa-IR" dirty="0" smtClean="0">
                <a:cs typeface="B Titr" panose="00000700000000000000" pitchFamily="2" charset="-78"/>
              </a:rPr>
              <a:t>متداول </a:t>
            </a:r>
            <a:r>
              <a:rPr lang="fa-IR" dirty="0">
                <a:cs typeface="B Titr" panose="00000700000000000000" pitchFamily="2" charset="-78"/>
              </a:rPr>
              <a:t>خود اسنادی است که هرکدام با نقدهایی </a:t>
            </a:r>
            <a:r>
              <a:rPr lang="fa-IR" dirty="0" smtClean="0">
                <a:cs typeface="B Titr" panose="00000700000000000000" pitchFamily="2" charset="-78"/>
              </a:rPr>
              <a:t>روبه روست.</a:t>
            </a:r>
            <a:endParaRPr lang="en-US" dirty="0">
              <a:cs typeface="B Titr" panose="00000700000000000000" pitchFamily="2" charset="-78"/>
            </a:endParaRPr>
          </a:p>
        </p:txBody>
      </p:sp>
      <p:sp>
        <p:nvSpPr>
          <p:cNvPr id="3" name="Rectangle 2"/>
          <p:cNvSpPr/>
          <p:nvPr/>
        </p:nvSpPr>
        <p:spPr>
          <a:xfrm>
            <a:off x="653143" y="3735855"/>
            <a:ext cx="7755446" cy="2179443"/>
          </a:xfrm>
          <a:prstGeom prst="rect">
            <a:avLst/>
          </a:prstGeom>
          <a:solidFill>
            <a:srgbClr val="5B0909"/>
          </a:solidFill>
        </p:spPr>
        <p:style>
          <a:lnRef idx="0">
            <a:scrgbClr r="0" g="0" b="0"/>
          </a:lnRef>
          <a:fillRef idx="1003">
            <a:schemeClr val="dk2"/>
          </a:fillRef>
          <a:effectRef idx="0">
            <a:scrgbClr r="0" g="0" b="0"/>
          </a:effectRef>
          <a:fontRef idx="major"/>
        </p:style>
        <p:txBody>
          <a:bodyPr wrap="square">
            <a:spAutoFit/>
          </a:bodyPr>
          <a:lstStyle/>
          <a:p>
            <a:pPr algn="ctr" rtl="1">
              <a:lnSpc>
                <a:spcPct val="200000"/>
              </a:lnSpc>
            </a:pPr>
            <a:r>
              <a:rPr lang="fa-IR" sz="1750" dirty="0">
                <a:solidFill>
                  <a:srgbClr val="FFFF00"/>
                </a:solidFill>
                <a:cs typeface="2  Titr" panose="00000700000000000000" pitchFamily="2" charset="-78"/>
              </a:rPr>
              <a:t>توان پنداری، گرایشی را در انسان توصیف </a:t>
            </a:r>
            <a:r>
              <a:rPr lang="fa-IR" sz="1750" dirty="0" smtClean="0">
                <a:solidFill>
                  <a:srgbClr val="FFFF00"/>
                </a:solidFill>
                <a:cs typeface="2  Titr" panose="00000700000000000000" pitchFamily="2" charset="-78"/>
              </a:rPr>
              <a:t>می</a:t>
            </a:r>
            <a:r>
              <a:rPr lang="en-US" sz="1750" dirty="0" smtClean="0">
                <a:solidFill>
                  <a:srgbClr val="FFFF00"/>
                </a:solidFill>
                <a:cs typeface="2  Titr" panose="00000700000000000000" pitchFamily="2" charset="-78"/>
              </a:rPr>
              <a:t> </a:t>
            </a:r>
            <a:r>
              <a:rPr lang="fa-IR" sz="1750" dirty="0" smtClean="0">
                <a:solidFill>
                  <a:srgbClr val="FFFF00"/>
                </a:solidFill>
                <a:cs typeface="2  Titr" panose="00000700000000000000" pitchFamily="2" charset="-78"/>
              </a:rPr>
              <a:t>کند </a:t>
            </a:r>
            <a:r>
              <a:rPr lang="fa-IR" sz="1750" dirty="0">
                <a:solidFill>
                  <a:srgbClr val="FFFF00"/>
                </a:solidFill>
                <a:cs typeface="2  Titr" panose="00000700000000000000" pitchFamily="2" charset="-78"/>
              </a:rPr>
              <a:t>که موجب </a:t>
            </a:r>
            <a:r>
              <a:rPr lang="fa-IR" sz="1750" dirty="0" smtClean="0">
                <a:solidFill>
                  <a:srgbClr val="FFFF00"/>
                </a:solidFill>
                <a:cs typeface="2  Titr" panose="00000700000000000000" pitchFamily="2" charset="-78"/>
              </a:rPr>
              <a:t>می</a:t>
            </a:r>
            <a:r>
              <a:rPr lang="en-US" sz="1750" dirty="0" smtClean="0">
                <a:solidFill>
                  <a:srgbClr val="FFFF00"/>
                </a:solidFill>
                <a:cs typeface="2  Titr" panose="00000700000000000000" pitchFamily="2" charset="-78"/>
              </a:rPr>
              <a:t> </a:t>
            </a:r>
            <a:r>
              <a:rPr lang="fa-IR" sz="1750" dirty="0" smtClean="0">
                <a:solidFill>
                  <a:srgbClr val="FFFF00"/>
                </a:solidFill>
                <a:cs typeface="2  Titr" panose="00000700000000000000" pitchFamily="2" charset="-78"/>
              </a:rPr>
              <a:t>شود </a:t>
            </a:r>
            <a:r>
              <a:rPr lang="fa-IR" sz="1750" dirty="0">
                <a:solidFill>
                  <a:srgbClr val="FFFF00"/>
                </a:solidFill>
                <a:cs typeface="2  Titr" panose="00000700000000000000" pitchFamily="2" charset="-78"/>
              </a:rPr>
              <a:t>افراد تصور کنند که </a:t>
            </a:r>
            <a:r>
              <a:rPr lang="fa-IR" sz="1750" dirty="0" smtClean="0">
                <a:solidFill>
                  <a:srgbClr val="FFFF00"/>
                </a:solidFill>
                <a:cs typeface="2  Titr" panose="00000700000000000000" pitchFamily="2" charset="-78"/>
              </a:rPr>
              <a:t>میتوانند</a:t>
            </a:r>
            <a:r>
              <a:rPr lang="en-US" sz="1750" dirty="0" smtClean="0">
                <a:solidFill>
                  <a:srgbClr val="FFFF00"/>
                </a:solidFill>
                <a:cs typeface="2  Titr" panose="00000700000000000000" pitchFamily="2" charset="-78"/>
              </a:rPr>
              <a:t> </a:t>
            </a:r>
            <a:r>
              <a:rPr lang="fa-IR" sz="1750" dirty="0" smtClean="0">
                <a:solidFill>
                  <a:srgbClr val="FFFF00"/>
                </a:solidFill>
                <a:cs typeface="2  Titr" panose="00000700000000000000" pitchFamily="2" charset="-78"/>
              </a:rPr>
              <a:t>پیامدها </a:t>
            </a:r>
            <a:r>
              <a:rPr lang="fa-IR" sz="1750" dirty="0">
                <a:solidFill>
                  <a:srgbClr val="FFFF00"/>
                </a:solidFill>
                <a:cs typeface="2  Titr" panose="00000700000000000000" pitchFamily="2" charset="-78"/>
              </a:rPr>
              <a:t>را کنترل کرده یا حداقل بر آنها تأثیر </a:t>
            </a:r>
            <a:r>
              <a:rPr lang="fa-IR" sz="1750" dirty="0" smtClean="0">
                <a:solidFill>
                  <a:srgbClr val="FFFF00"/>
                </a:solidFill>
                <a:cs typeface="2  Titr" panose="00000700000000000000" pitchFamily="2" charset="-78"/>
              </a:rPr>
              <a:t>بگذارند،درحالیکه </a:t>
            </a:r>
            <a:r>
              <a:rPr lang="fa-IR" sz="1750" dirty="0">
                <a:solidFill>
                  <a:srgbClr val="FFFF00"/>
                </a:solidFill>
                <a:cs typeface="2  Titr" panose="00000700000000000000" pitchFamily="2" charset="-78"/>
              </a:rPr>
              <a:t>واقعاً اینگونه نیست </a:t>
            </a:r>
            <a:r>
              <a:rPr lang="fa-IR" sz="1750" dirty="0" smtClean="0">
                <a:solidFill>
                  <a:srgbClr val="FFFF00"/>
                </a:solidFill>
                <a:cs typeface="2  Titr" panose="00000700000000000000" pitchFamily="2" charset="-78"/>
              </a:rPr>
              <a:t>[3]. این </a:t>
            </a:r>
            <a:r>
              <a:rPr lang="fa-IR" sz="1750" dirty="0">
                <a:solidFill>
                  <a:srgbClr val="FFFF00"/>
                </a:solidFill>
                <a:cs typeface="2  Titr" panose="00000700000000000000" pitchFamily="2" charset="-78"/>
              </a:rPr>
              <a:t>توانایی از طریق شش فرایند اصلی: حضور در لحظه حال، </a:t>
            </a:r>
            <a:r>
              <a:rPr lang="fa-IR" sz="1750" dirty="0" smtClean="0">
                <a:solidFill>
                  <a:srgbClr val="FFFF00"/>
                </a:solidFill>
                <a:cs typeface="2  Titr" panose="00000700000000000000" pitchFamily="2" charset="-78"/>
              </a:rPr>
              <a:t>پذیرش،</a:t>
            </a:r>
            <a:r>
              <a:rPr lang="en-US" sz="1750" dirty="0" smtClean="0">
                <a:solidFill>
                  <a:srgbClr val="FFFF00"/>
                </a:solidFill>
                <a:cs typeface="2  Titr" panose="00000700000000000000" pitchFamily="2" charset="-78"/>
              </a:rPr>
              <a:t> </a:t>
            </a:r>
            <a:r>
              <a:rPr lang="fa-IR" sz="1750" dirty="0" smtClean="0">
                <a:solidFill>
                  <a:srgbClr val="FFFF00"/>
                </a:solidFill>
                <a:cs typeface="2  Titr" panose="00000700000000000000" pitchFamily="2" charset="-78"/>
              </a:rPr>
              <a:t>ارزش ها</a:t>
            </a:r>
            <a:r>
              <a:rPr lang="fa-IR" sz="1750" dirty="0">
                <a:solidFill>
                  <a:srgbClr val="FFFF00"/>
                </a:solidFill>
                <a:cs typeface="2  Titr" panose="00000700000000000000" pitchFamily="2" charset="-78"/>
              </a:rPr>
              <a:t>، </a:t>
            </a:r>
            <a:r>
              <a:rPr lang="fa-IR" sz="1750" dirty="0" smtClean="0">
                <a:solidFill>
                  <a:srgbClr val="FFFF00"/>
                </a:solidFill>
                <a:cs typeface="2  Titr" panose="00000700000000000000" pitchFamily="2" charset="-78"/>
              </a:rPr>
              <a:t>گسل </a:t>
            </a:r>
            <a:r>
              <a:rPr lang="fa-IR" sz="1750" dirty="0">
                <a:solidFill>
                  <a:srgbClr val="FFFF00"/>
                </a:solidFill>
                <a:cs typeface="2  Titr" panose="00000700000000000000" pitchFamily="2" charset="-78"/>
              </a:rPr>
              <a:t>شناختی، عمل متعهدانه و خود </a:t>
            </a:r>
            <a:r>
              <a:rPr lang="fa-IR" sz="1750" dirty="0" smtClean="0">
                <a:solidFill>
                  <a:srgbClr val="FFFF00"/>
                </a:solidFill>
                <a:cs typeface="2  Titr" panose="00000700000000000000" pitchFamily="2" charset="-78"/>
              </a:rPr>
              <a:t>به عنوان </a:t>
            </a:r>
            <a:r>
              <a:rPr lang="fa-IR" sz="1750" dirty="0">
                <a:solidFill>
                  <a:srgbClr val="FFFF00"/>
                </a:solidFill>
                <a:cs typeface="2  Titr" panose="00000700000000000000" pitchFamily="2" charset="-78"/>
              </a:rPr>
              <a:t>زمینه، در درمان پذیرش و تعهد به </a:t>
            </a:r>
            <a:r>
              <a:rPr lang="fa-IR" sz="1750" dirty="0" smtClean="0">
                <a:solidFill>
                  <a:srgbClr val="FFFF00"/>
                </a:solidFill>
                <a:cs typeface="2  Titr" panose="00000700000000000000" pitchFamily="2" charset="-78"/>
              </a:rPr>
              <a:t>وجود می</a:t>
            </a:r>
            <a:r>
              <a:rPr lang="en-US" sz="1750" dirty="0" smtClean="0">
                <a:solidFill>
                  <a:srgbClr val="FFFF00"/>
                </a:solidFill>
                <a:cs typeface="2  Titr" panose="00000700000000000000" pitchFamily="2" charset="-78"/>
              </a:rPr>
              <a:t> </a:t>
            </a:r>
            <a:r>
              <a:rPr lang="fa-IR" sz="1750" dirty="0" smtClean="0">
                <a:solidFill>
                  <a:srgbClr val="FFFF00"/>
                </a:solidFill>
                <a:cs typeface="2  Titr" panose="00000700000000000000" pitchFamily="2" charset="-78"/>
              </a:rPr>
              <a:t>آید</a:t>
            </a:r>
            <a:r>
              <a:rPr lang="fa-IR" sz="1750" dirty="0">
                <a:solidFill>
                  <a:srgbClr val="FFFF00"/>
                </a:solidFill>
                <a:cs typeface="2  Titr" panose="00000700000000000000" pitchFamily="2" charset="-78"/>
              </a:rPr>
              <a:t>.</a:t>
            </a:r>
            <a:endParaRPr lang="en-US" sz="1750" dirty="0">
              <a:solidFill>
                <a:srgbClr val="FFFF00"/>
              </a:solidFill>
              <a:cs typeface="2  Titr" panose="00000700000000000000" pitchFamily="2" charset="-78"/>
            </a:endParaRPr>
          </a:p>
        </p:txBody>
      </p:sp>
    </p:spTree>
    <p:extLst>
      <p:ext uri="{BB962C8B-B14F-4D97-AF65-F5344CB8AC3E}">
        <p14:creationId xmlns:p14="http://schemas.microsoft.com/office/powerpoint/2010/main" val="1468719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19312" y="6265381"/>
            <a:ext cx="8351812" cy="553998"/>
            <a:chOff x="2371799" y="6214605"/>
            <a:chExt cx="6292008" cy="553998"/>
          </a:xfrm>
        </p:grpSpPr>
        <p:sp>
          <p:nvSpPr>
            <p:cNvPr id="19" name="TextBox 18"/>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0" name="TextBox 19"/>
            <p:cNvSpPr txBox="1"/>
            <p:nvPr/>
          </p:nvSpPr>
          <p:spPr>
            <a:xfrm>
              <a:off x="3424077" y="6308822"/>
              <a:ext cx="976027"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21" name="TextBox 20"/>
            <p:cNvSpPr txBox="1"/>
            <p:nvPr/>
          </p:nvSpPr>
          <p:spPr>
            <a:xfrm>
              <a:off x="4641827" y="6214605"/>
              <a:ext cx="1420581" cy="553998"/>
            </a:xfrm>
            <a:prstGeom prst="rect">
              <a:avLst/>
            </a:prstGeom>
            <a:noFill/>
          </p:spPr>
          <p:txBody>
            <a:bodyPr wrap="none" rtlCol="0">
              <a:spAutoFit/>
            </a:bodyPr>
            <a:lstStyle/>
            <a:p>
              <a:pPr algn="r" rtl="1">
                <a:lnSpc>
                  <a:spcPct val="150000"/>
                </a:lnSpc>
              </a:pPr>
              <a:r>
                <a:rPr lang="fa-IR" sz="2000" dirty="0">
                  <a:solidFill>
                    <a:schemeClr val="bg1">
                      <a:lumMod val="50000"/>
                    </a:schemeClr>
                  </a:solidFill>
                  <a:cs typeface="B Nazanin" panose="00000400000000000000" pitchFamily="2" charset="-78"/>
                </a:rPr>
                <a:t>روش پیشنهادی</a:t>
              </a:r>
              <a:endParaRPr lang="en-US" sz="2000" dirty="0">
                <a:solidFill>
                  <a:schemeClr val="bg1">
                    <a:lumMod val="50000"/>
                  </a:schemeClr>
                </a:solidFill>
                <a:cs typeface="B Nazanin" panose="00000400000000000000" pitchFamily="2" charset="-78"/>
              </a:endParaRPr>
            </a:p>
          </p:txBody>
        </p:sp>
        <p:sp>
          <p:nvSpPr>
            <p:cNvPr id="22" name="TextBox 21"/>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solidFill>
                  <a:cs typeface="B Nazanin" panose="00000400000000000000" pitchFamily="2" charset="-78"/>
                </a:rPr>
                <a:t>توضیح مسئله</a:t>
              </a:r>
              <a:endParaRPr lang="en-US" sz="2000" dirty="0">
                <a:solidFill>
                  <a:schemeClr val="bg1"/>
                </a:solidFill>
                <a:cs typeface="B Nazanin" panose="00000400000000000000" pitchFamily="2" charset="-78"/>
              </a:endParaRPr>
            </a:p>
          </p:txBody>
        </p:sp>
        <p:sp>
          <p:nvSpPr>
            <p:cNvPr id="23" name="TextBox 22"/>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24" name="Chevron 23"/>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5" name="Chevron 24"/>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6" name="Chevron 25"/>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7" name="Chevron 26"/>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sp>
        <p:nvSpPr>
          <p:cNvPr id="2" name="Slide Number Placeholder 1"/>
          <p:cNvSpPr>
            <a:spLocks noGrp="1"/>
          </p:cNvSpPr>
          <p:nvPr>
            <p:ph type="sldNum" sz="quarter" idx="12"/>
          </p:nvPr>
        </p:nvSpPr>
        <p:spPr/>
        <p:txBody>
          <a:bodyPr/>
          <a:lstStyle/>
          <a:p>
            <a:fld id="{26909992-41BC-4940-858B-BBD17F8BF7F9}" type="slidenum">
              <a:rPr lang="en-US" smtClean="0"/>
              <a:pPr/>
              <a:t>8</a:t>
            </a:fld>
            <a:endParaRPr lang="en-US"/>
          </a:p>
        </p:txBody>
      </p:sp>
      <p:sp>
        <p:nvSpPr>
          <p:cNvPr id="15" name="Title 3"/>
          <p:cNvSpPr>
            <a:spLocks noGrp="1"/>
          </p:cNvSpPr>
          <p:nvPr>
            <p:ph type="title"/>
          </p:nvPr>
        </p:nvSpPr>
        <p:spPr>
          <a:xfrm>
            <a:off x="228600" y="21429"/>
            <a:ext cx="8636000" cy="1325563"/>
          </a:xfrm>
        </p:spPr>
        <p:txBody>
          <a:bodyPr>
            <a:normAutofit/>
          </a:bodyPr>
          <a:lstStyle/>
          <a:p>
            <a:pPr algn="r" rtl="1"/>
            <a:r>
              <a:rPr lang="fa-IR" sz="3600" dirty="0">
                <a:cs typeface="B Titr" panose="00000700000000000000" pitchFamily="2" charset="-78"/>
              </a:rPr>
              <a:t>دیر پذیری</a:t>
            </a:r>
            <a:endParaRPr lang="en-US" sz="3400" b="1" dirty="0">
              <a:cs typeface="2  Titr" panose="00000700000000000000" pitchFamily="2" charset="-78"/>
            </a:endParaRPr>
          </a:p>
        </p:txBody>
      </p:sp>
      <p:sp>
        <p:nvSpPr>
          <p:cNvPr id="3" name="Rectangle 2"/>
          <p:cNvSpPr/>
          <p:nvPr/>
        </p:nvSpPr>
        <p:spPr>
          <a:xfrm>
            <a:off x="228600" y="1471987"/>
            <a:ext cx="8636000" cy="2862322"/>
          </a:xfrm>
          <a:prstGeom prst="rect">
            <a:avLst/>
          </a:prstGeom>
        </p:spPr>
        <p:txBody>
          <a:bodyPr wrap="square">
            <a:spAutoFit/>
          </a:bodyPr>
          <a:lstStyle/>
          <a:p>
            <a:pPr algn="just" rtl="1">
              <a:lnSpc>
                <a:spcPct val="200000"/>
              </a:lnSpc>
            </a:pPr>
            <a:r>
              <a:rPr lang="fa-IR" dirty="0">
                <a:cs typeface="B Titr" panose="00000700000000000000" pitchFamily="2" charset="-78"/>
              </a:rPr>
              <a:t>دیر پذیری نوعی فرآیند ذهنی است که موجب </a:t>
            </a:r>
            <a:r>
              <a:rPr lang="fa-IR" dirty="0" smtClean="0">
                <a:cs typeface="B Titr" panose="00000700000000000000" pitchFamily="2" charset="-78"/>
              </a:rPr>
              <a:t>می شود </a:t>
            </a:r>
            <a:r>
              <a:rPr lang="fa-IR" dirty="0">
                <a:cs typeface="B Titr" panose="00000700000000000000" pitchFamily="2" charset="-78"/>
              </a:rPr>
              <a:t>افراد به </a:t>
            </a:r>
            <a:r>
              <a:rPr lang="fa-IR" dirty="0" smtClean="0">
                <a:cs typeface="B Titr" panose="00000700000000000000" pitchFamily="2" charset="-78"/>
              </a:rPr>
              <a:t>دیدگاه ها یا پیش بینی های قبلی خود </a:t>
            </a:r>
            <a:r>
              <a:rPr lang="fa-IR" dirty="0">
                <a:cs typeface="B Titr" panose="00000700000000000000" pitchFamily="2" charset="-78"/>
              </a:rPr>
              <a:t>متمسک شده و اطلاعات جدید را نادیده بگیرند و یا کمتر از حد لازم </a:t>
            </a:r>
            <a:r>
              <a:rPr lang="fa-IR" dirty="0" smtClean="0">
                <a:cs typeface="B Titr" panose="00000700000000000000" pitchFamily="2" charset="-78"/>
              </a:rPr>
              <a:t>به آنها </a:t>
            </a:r>
            <a:r>
              <a:rPr lang="fa-IR" dirty="0">
                <a:cs typeface="B Titr" panose="00000700000000000000" pitchFamily="2" charset="-78"/>
              </a:rPr>
              <a:t>واکنش </a:t>
            </a:r>
            <a:r>
              <a:rPr lang="fa-IR" dirty="0" smtClean="0">
                <a:cs typeface="B Titr" panose="00000700000000000000" pitchFamily="2" charset="-78"/>
              </a:rPr>
              <a:t>نشان دهند[3]. به عبارت دیگر</a:t>
            </a:r>
            <a:r>
              <a:rPr lang="fa-IR" dirty="0">
                <a:cs typeface="B Titr" panose="00000700000000000000" pitchFamily="2" charset="-78"/>
              </a:rPr>
              <a:t>، دیر پذیری به لختی افراد در </a:t>
            </a:r>
            <a:r>
              <a:rPr lang="fa-IR" dirty="0" smtClean="0">
                <a:cs typeface="B Titr" panose="00000700000000000000" pitchFamily="2" charset="-78"/>
              </a:rPr>
              <a:t>به روزرسانی </a:t>
            </a:r>
            <a:r>
              <a:rPr lang="fa-IR" dirty="0">
                <a:cs typeface="B Titr" panose="00000700000000000000" pitchFamily="2" charset="-78"/>
              </a:rPr>
              <a:t>باورهای </a:t>
            </a:r>
            <a:r>
              <a:rPr lang="fa-IR" dirty="0" smtClean="0">
                <a:cs typeface="B Titr" panose="00000700000000000000" pitchFamily="2" charset="-78"/>
              </a:rPr>
              <a:t>خود اشاره </a:t>
            </a:r>
            <a:r>
              <a:rPr lang="fa-IR" dirty="0">
                <a:cs typeface="B Titr" panose="00000700000000000000" pitchFamily="2" charset="-78"/>
              </a:rPr>
              <a:t>دارد</a:t>
            </a:r>
            <a:r>
              <a:rPr lang="fa-IR" dirty="0" smtClean="0">
                <a:cs typeface="B Titr" panose="00000700000000000000" pitchFamily="2" charset="-78"/>
              </a:rPr>
              <a:t>. سوگیری دیر پذیری </a:t>
            </a:r>
            <a:r>
              <a:rPr lang="fa-IR" dirty="0">
                <a:cs typeface="B Titr" panose="00000700000000000000" pitchFamily="2" charset="-78"/>
              </a:rPr>
              <a:t>موجب </a:t>
            </a:r>
            <a:r>
              <a:rPr lang="fa-IR" dirty="0" smtClean="0">
                <a:cs typeface="B Titr" panose="00000700000000000000" pitchFamily="2" charset="-78"/>
              </a:rPr>
              <a:t>می شود سرمایه گذاران </a:t>
            </a:r>
            <a:r>
              <a:rPr lang="fa-IR" dirty="0">
                <a:cs typeface="B Titr" panose="00000700000000000000" pitchFamily="2" charset="-78"/>
              </a:rPr>
              <a:t>به یک نظر یا </a:t>
            </a:r>
            <a:r>
              <a:rPr lang="fa-IR" dirty="0" smtClean="0">
                <a:cs typeface="B Titr" panose="00000700000000000000" pitchFamily="2" charset="-78"/>
              </a:rPr>
              <a:t>پیش </a:t>
            </a:r>
            <a:r>
              <a:rPr lang="fa-IR" dirty="0">
                <a:cs typeface="B Titr" panose="00000700000000000000" pitchFamily="2" charset="-78"/>
              </a:rPr>
              <a:t>بینی چسبندگی پیدا کنند و هنگام مواجهه با اطلاعات جدید، غیر منعطفانه رفتار کنند. دیر پذیری میتواند با دشواری پردازش اطلاعات جدید </a:t>
            </a:r>
            <a:r>
              <a:rPr lang="fa-IR" dirty="0" smtClean="0">
                <a:cs typeface="B Titr" panose="00000700000000000000" pitchFamily="2" charset="-78"/>
              </a:rPr>
              <a:t>در ارتباط </a:t>
            </a:r>
            <a:r>
              <a:rPr lang="fa-IR" dirty="0">
                <a:cs typeface="B Titr" panose="00000700000000000000" pitchFamily="2" charset="-78"/>
              </a:rPr>
              <a:t>باشد.</a:t>
            </a:r>
            <a:endParaRPr lang="en-US" dirty="0">
              <a:cs typeface="B Titr" panose="00000700000000000000" pitchFamily="2" charset="-78"/>
            </a:endParaRPr>
          </a:p>
        </p:txBody>
      </p:sp>
      <p:sp>
        <p:nvSpPr>
          <p:cNvPr id="4" name="Rectangle 3"/>
          <p:cNvSpPr/>
          <p:nvPr/>
        </p:nvSpPr>
        <p:spPr>
          <a:xfrm>
            <a:off x="705716" y="4365336"/>
            <a:ext cx="7471953" cy="175432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rtl="1">
              <a:lnSpc>
                <a:spcPct val="200000"/>
              </a:lnSpc>
            </a:pPr>
            <a:r>
              <a:rPr lang="fa-IR" dirty="0">
                <a:solidFill>
                  <a:srgbClr val="C00000"/>
                </a:solidFill>
                <a:cs typeface="B Titr" panose="00000700000000000000" pitchFamily="2" charset="-78"/>
              </a:rPr>
              <a:t>درنتیجه، سوگیری دیر پذیری </a:t>
            </a:r>
            <a:r>
              <a:rPr lang="fa-IR" dirty="0" smtClean="0">
                <a:solidFill>
                  <a:srgbClr val="C00000"/>
                </a:solidFill>
                <a:cs typeface="B Titr" panose="00000700000000000000" pitchFamily="2" charset="-78"/>
              </a:rPr>
              <a:t>در سرمایه گذاران </a:t>
            </a:r>
            <a:r>
              <a:rPr lang="fa-IR" dirty="0">
                <a:solidFill>
                  <a:srgbClr val="C00000"/>
                </a:solidFill>
                <a:cs typeface="B Titr" panose="00000700000000000000" pitchFamily="2" charset="-78"/>
              </a:rPr>
              <a:t>باعث میشود آنان </a:t>
            </a:r>
            <a:r>
              <a:rPr lang="fa-IR" dirty="0" smtClean="0">
                <a:solidFill>
                  <a:srgbClr val="C00000"/>
                </a:solidFill>
                <a:cs typeface="B Titr" panose="00000700000000000000" pitchFamily="2" charset="-78"/>
              </a:rPr>
              <a:t>به سرعت </a:t>
            </a:r>
            <a:r>
              <a:rPr lang="fa-IR" dirty="0">
                <a:solidFill>
                  <a:srgbClr val="C00000"/>
                </a:solidFill>
                <a:cs typeface="B Titr" panose="00000700000000000000" pitchFamily="2" charset="-78"/>
              </a:rPr>
              <a:t>نسبت به اطلاعات جدید واکنش نشان ندهند و از بازار </a:t>
            </a:r>
            <a:r>
              <a:rPr lang="fa-IR" dirty="0" smtClean="0">
                <a:solidFill>
                  <a:srgbClr val="C00000"/>
                </a:solidFill>
                <a:cs typeface="B Titr" panose="00000700000000000000" pitchFamily="2" charset="-78"/>
              </a:rPr>
              <a:t>عقب </a:t>
            </a:r>
            <a:r>
              <a:rPr lang="fa-IR" dirty="0">
                <a:solidFill>
                  <a:srgbClr val="C00000"/>
                </a:solidFill>
                <a:cs typeface="B Titr" panose="00000700000000000000" pitchFamily="2" charset="-78"/>
              </a:rPr>
              <a:t>بمانند و درنتیجه شاهد پدیده کم واکنشی در بازارهای مالی و قیمت سهم باشیم </a:t>
            </a:r>
            <a:r>
              <a:rPr lang="fa-IR" dirty="0" smtClean="0">
                <a:solidFill>
                  <a:srgbClr val="C00000"/>
                </a:solidFill>
                <a:cs typeface="B Titr" panose="00000700000000000000" pitchFamily="2" charset="-78"/>
              </a:rPr>
              <a:t>[3]</a:t>
            </a:r>
            <a:endParaRPr lang="en-US" dirty="0">
              <a:solidFill>
                <a:srgbClr val="C00000"/>
              </a:solidFill>
              <a:cs typeface="B Titr" panose="00000700000000000000" pitchFamily="2" charset="-78"/>
            </a:endParaRPr>
          </a:p>
        </p:txBody>
      </p:sp>
    </p:spTree>
    <p:extLst>
      <p:ext uri="{BB962C8B-B14F-4D97-AF65-F5344CB8AC3E}">
        <p14:creationId xmlns:p14="http://schemas.microsoft.com/office/powerpoint/2010/main" val="3696749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19312" y="6265381"/>
            <a:ext cx="8351812" cy="553998"/>
            <a:chOff x="2371799" y="6214605"/>
            <a:chExt cx="6292008" cy="553998"/>
          </a:xfrm>
        </p:grpSpPr>
        <p:sp>
          <p:nvSpPr>
            <p:cNvPr id="19" name="TextBox 18"/>
            <p:cNvSpPr txBox="1"/>
            <p:nvPr/>
          </p:nvSpPr>
          <p:spPr>
            <a:xfrm>
              <a:off x="2371799" y="6324211"/>
              <a:ext cx="582211" cy="400110"/>
            </a:xfrm>
            <a:prstGeom prst="rect">
              <a:avLst/>
            </a:prstGeom>
            <a:noFill/>
          </p:spPr>
          <p:txBody>
            <a:bodyPr wrap="none" rtlCol="0">
              <a:spAutoFit/>
            </a:bodyPr>
            <a:lstStyle/>
            <a:p>
              <a:pPr algn="r" rtl="1"/>
              <a:r>
                <a:rPr lang="fa-IR" sz="2000" dirty="0">
                  <a:solidFill>
                    <a:schemeClr val="bg1">
                      <a:lumMod val="50000"/>
                    </a:schemeClr>
                  </a:solidFill>
                  <a:cs typeface="B Nazanin" panose="00000400000000000000" pitchFamily="2" charset="-78"/>
                </a:rPr>
                <a:t>منابع</a:t>
              </a:r>
              <a:endParaRPr lang="en-US" sz="2000" dirty="0">
                <a:solidFill>
                  <a:schemeClr val="bg1">
                    <a:lumMod val="50000"/>
                  </a:schemeClr>
                </a:solidFill>
                <a:cs typeface="B Nazanin" panose="00000400000000000000" pitchFamily="2" charset="-78"/>
              </a:endParaRPr>
            </a:p>
          </p:txBody>
        </p:sp>
        <p:sp>
          <p:nvSpPr>
            <p:cNvPr id="20" name="TextBox 19"/>
            <p:cNvSpPr txBox="1"/>
            <p:nvPr/>
          </p:nvSpPr>
          <p:spPr>
            <a:xfrm>
              <a:off x="3424077" y="6308822"/>
              <a:ext cx="976027" cy="400110"/>
            </a:xfrm>
            <a:prstGeom prst="rect">
              <a:avLst/>
            </a:prstGeom>
            <a:noFill/>
          </p:spPr>
          <p:txBody>
            <a:bodyPr wrap="none" rtlCol="0">
              <a:spAutoFit/>
            </a:bodyPr>
            <a:lstStyle/>
            <a:p>
              <a:pPr algn="r" rtl="1">
                <a:defRPr/>
              </a:pPr>
              <a:r>
                <a:rPr lang="fa-IR" sz="2000" dirty="0">
                  <a:solidFill>
                    <a:schemeClr val="bg1">
                      <a:lumMod val="50000"/>
                    </a:schemeClr>
                  </a:solidFill>
                  <a:cs typeface="B Nazanin" panose="00000400000000000000" pitchFamily="2" charset="-78"/>
                </a:rPr>
                <a:t>نتایج و ارزیابی</a:t>
              </a:r>
              <a:endParaRPr lang="en-US" sz="2000" dirty="0">
                <a:solidFill>
                  <a:schemeClr val="bg1">
                    <a:lumMod val="50000"/>
                  </a:schemeClr>
                </a:solidFill>
                <a:cs typeface="B Nazanin" panose="00000400000000000000" pitchFamily="2" charset="-78"/>
              </a:endParaRPr>
            </a:p>
          </p:txBody>
        </p:sp>
        <p:sp>
          <p:nvSpPr>
            <p:cNvPr id="21" name="TextBox 20"/>
            <p:cNvSpPr txBox="1"/>
            <p:nvPr/>
          </p:nvSpPr>
          <p:spPr>
            <a:xfrm>
              <a:off x="4641827" y="6214605"/>
              <a:ext cx="1420581" cy="553998"/>
            </a:xfrm>
            <a:prstGeom prst="rect">
              <a:avLst/>
            </a:prstGeom>
            <a:noFill/>
          </p:spPr>
          <p:txBody>
            <a:bodyPr wrap="none" rtlCol="0">
              <a:spAutoFit/>
            </a:bodyPr>
            <a:lstStyle/>
            <a:p>
              <a:pPr algn="r" rtl="1">
                <a:lnSpc>
                  <a:spcPct val="150000"/>
                </a:lnSpc>
              </a:pPr>
              <a:r>
                <a:rPr lang="fa-IR" sz="2000" dirty="0">
                  <a:solidFill>
                    <a:schemeClr val="bg1">
                      <a:lumMod val="50000"/>
                    </a:schemeClr>
                  </a:solidFill>
                  <a:cs typeface="B Nazanin" panose="00000400000000000000" pitchFamily="2" charset="-78"/>
                </a:rPr>
                <a:t>روش پیشنهادی</a:t>
              </a:r>
              <a:endParaRPr lang="en-US" sz="2000" dirty="0">
                <a:solidFill>
                  <a:schemeClr val="bg1">
                    <a:lumMod val="50000"/>
                  </a:schemeClr>
                </a:solidFill>
                <a:cs typeface="B Nazanin" panose="00000400000000000000" pitchFamily="2" charset="-78"/>
              </a:endParaRPr>
            </a:p>
          </p:txBody>
        </p:sp>
        <p:sp>
          <p:nvSpPr>
            <p:cNvPr id="22" name="TextBox 21"/>
            <p:cNvSpPr txBox="1"/>
            <p:nvPr/>
          </p:nvSpPr>
          <p:spPr>
            <a:xfrm>
              <a:off x="6653193" y="6324211"/>
              <a:ext cx="931344"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solidFill>
                  <a:cs typeface="B Nazanin" panose="00000400000000000000" pitchFamily="2" charset="-78"/>
                </a:rPr>
                <a:t>توضیح مسئله</a:t>
              </a:r>
              <a:endParaRPr lang="en-US" sz="2000" dirty="0">
                <a:solidFill>
                  <a:schemeClr val="bg1"/>
                </a:solidFill>
                <a:cs typeface="B Nazanin" panose="00000400000000000000" pitchFamily="2" charset="-78"/>
              </a:endParaRPr>
            </a:p>
          </p:txBody>
        </p:sp>
        <p:sp>
          <p:nvSpPr>
            <p:cNvPr id="23" name="TextBox 22"/>
            <p:cNvSpPr txBox="1"/>
            <p:nvPr/>
          </p:nvSpPr>
          <p:spPr>
            <a:xfrm>
              <a:off x="8162389" y="6339600"/>
              <a:ext cx="501418" cy="400110"/>
            </a:xfrm>
            <a:prstGeom prst="rect">
              <a:avLst/>
            </a:prstGeom>
            <a:noFill/>
          </p:spPr>
          <p:txBody>
            <a:bodyPr wrap="none" rtlCol="0">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a:solidFill>
                    <a:schemeClr val="bg1">
                      <a:lumMod val="50000"/>
                    </a:schemeClr>
                  </a:solidFill>
                  <a:cs typeface="B Nazanin" panose="00000400000000000000" pitchFamily="2" charset="-78"/>
                </a:rPr>
                <a:t>مقدمه</a:t>
              </a:r>
              <a:endParaRPr lang="en-US" sz="2000" dirty="0">
                <a:solidFill>
                  <a:schemeClr val="bg1">
                    <a:lumMod val="50000"/>
                  </a:schemeClr>
                </a:solidFill>
                <a:cs typeface="B Nazanin" panose="00000400000000000000" pitchFamily="2" charset="-78"/>
              </a:endParaRPr>
            </a:p>
          </p:txBody>
        </p:sp>
        <p:sp>
          <p:nvSpPr>
            <p:cNvPr id="24" name="Chevron 23"/>
            <p:cNvSpPr/>
            <p:nvPr/>
          </p:nvSpPr>
          <p:spPr>
            <a:xfrm flipH="1">
              <a:off x="3045249" y="6325915"/>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5" name="Chevron 24"/>
            <p:cNvSpPr/>
            <p:nvPr/>
          </p:nvSpPr>
          <p:spPr>
            <a:xfrm flipH="1">
              <a:off x="4550588"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6" name="Chevron 25"/>
            <p:cNvSpPr/>
            <p:nvPr/>
          </p:nvSpPr>
          <p:spPr>
            <a:xfrm flipH="1">
              <a:off x="6157257" y="632497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sp>
          <p:nvSpPr>
            <p:cNvPr id="27" name="Chevron 26"/>
            <p:cNvSpPr/>
            <p:nvPr/>
          </p:nvSpPr>
          <p:spPr>
            <a:xfrm flipH="1">
              <a:off x="7733984" y="6339600"/>
              <a:ext cx="264257"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chemeClr val="tx1"/>
                </a:solidFill>
                <a:cs typeface="B Nazanin" panose="00000400000000000000" pitchFamily="2" charset="-78"/>
              </a:endParaRPr>
            </a:p>
          </p:txBody>
        </p:sp>
      </p:grpSp>
      <p:sp>
        <p:nvSpPr>
          <p:cNvPr id="30" name="Title 3"/>
          <p:cNvSpPr>
            <a:spLocks noGrp="1"/>
          </p:cNvSpPr>
          <p:nvPr>
            <p:ph type="title"/>
          </p:nvPr>
        </p:nvSpPr>
        <p:spPr>
          <a:xfrm>
            <a:off x="228600" y="21429"/>
            <a:ext cx="8636000" cy="1325563"/>
          </a:xfrm>
        </p:spPr>
        <p:txBody>
          <a:bodyPr>
            <a:normAutofit/>
          </a:bodyPr>
          <a:lstStyle/>
          <a:p>
            <a:pPr algn="r" rtl="1"/>
            <a:r>
              <a:rPr lang="fa-IR" sz="3600" dirty="0">
                <a:latin typeface="Times New Roman" panose="02020603050405020304" pitchFamily="18" charset="0"/>
                <a:cs typeface="B Titr" panose="00000700000000000000" pitchFamily="2" charset="-78"/>
              </a:rPr>
              <a:t>ابهام گریزی</a:t>
            </a:r>
            <a:endParaRPr lang="en-US" sz="3400" b="1" dirty="0">
              <a:cs typeface="2  Titr" panose="00000700000000000000" pitchFamily="2" charset="-78"/>
            </a:endParaRPr>
          </a:p>
        </p:txBody>
      </p:sp>
      <p:sp>
        <p:nvSpPr>
          <p:cNvPr id="4" name="Rectangle 3"/>
          <p:cNvSpPr/>
          <p:nvPr/>
        </p:nvSpPr>
        <p:spPr>
          <a:xfrm>
            <a:off x="319312" y="1308018"/>
            <a:ext cx="8351813" cy="4939814"/>
          </a:xfrm>
          <a:prstGeom prst="rect">
            <a:avLst/>
          </a:prstGeom>
        </p:spPr>
        <p:txBody>
          <a:bodyPr wrap="square">
            <a:spAutoFit/>
          </a:bodyPr>
          <a:lstStyle/>
          <a:p>
            <a:pPr algn="just" rtl="1">
              <a:lnSpc>
                <a:spcPct val="250000"/>
              </a:lnSpc>
            </a:pPr>
            <a:r>
              <a:rPr lang="fa-IR" dirty="0" smtClean="0">
                <a:latin typeface="Times New Roman" panose="02020603050405020304" pitchFamily="18" charset="0"/>
                <a:cs typeface="B Titr" panose="00000700000000000000" pitchFamily="2" charset="-78"/>
              </a:rPr>
              <a:t>ابهام </a:t>
            </a:r>
            <a:r>
              <a:rPr lang="fa-IR" dirty="0">
                <a:latin typeface="Times New Roman" panose="02020603050405020304" pitchFamily="18" charset="0"/>
                <a:cs typeface="B Titr" panose="00000700000000000000" pitchFamily="2" charset="-78"/>
              </a:rPr>
              <a:t>گریزی اشاره به </a:t>
            </a:r>
            <a:r>
              <a:rPr lang="fa-IR" dirty="0" smtClean="0">
                <a:latin typeface="Times New Roman" panose="02020603050405020304" pitchFamily="18" charset="0"/>
                <a:cs typeface="B Titr" panose="00000700000000000000" pitchFamily="2" charset="-78"/>
              </a:rPr>
              <a:t>راه هایی </a:t>
            </a:r>
            <a:r>
              <a:rPr lang="fa-IR" dirty="0">
                <a:latin typeface="Times New Roman" panose="02020603050405020304" pitchFamily="18" charset="0"/>
                <a:cs typeface="B Titr" panose="00000700000000000000" pitchFamily="2" charset="-78"/>
              </a:rPr>
              <a:t>دارد که از آن طریق جوامع انسانی </a:t>
            </a:r>
            <a:r>
              <a:rPr lang="fa-IR" dirty="0" smtClean="0">
                <a:latin typeface="Times New Roman" panose="02020603050405020304" pitchFamily="18" charset="0"/>
                <a:cs typeface="B Titr" panose="00000700000000000000" pitchFamily="2" charset="-78"/>
              </a:rPr>
              <a:t>آموخته اند </a:t>
            </a:r>
            <a:r>
              <a:rPr lang="fa-IR" dirty="0">
                <a:latin typeface="Times New Roman" panose="02020603050405020304" pitchFamily="18" charset="0"/>
                <a:cs typeface="B Titr" panose="00000700000000000000" pitchFamily="2" charset="-78"/>
              </a:rPr>
              <a:t>با عدم </a:t>
            </a:r>
            <a:r>
              <a:rPr lang="fa-IR" dirty="0" smtClean="0">
                <a:latin typeface="Times New Roman" panose="02020603050405020304" pitchFamily="18" charset="0"/>
                <a:cs typeface="B Titr" panose="00000700000000000000" pitchFamily="2" charset="-78"/>
              </a:rPr>
              <a:t>اطمینان </a:t>
            </a:r>
            <a:r>
              <a:rPr lang="fa-IR" dirty="0" smtClean="0">
                <a:cs typeface="B Titr" panose="00000700000000000000" pitchFamily="2" charset="-78"/>
              </a:rPr>
              <a:t>کنار </a:t>
            </a:r>
            <a:r>
              <a:rPr lang="fa-IR" dirty="0">
                <a:cs typeface="B Titr" panose="00000700000000000000" pitchFamily="2" charset="-78"/>
              </a:rPr>
              <a:t>بیایند که </a:t>
            </a:r>
            <a:r>
              <a:rPr lang="fa-IR" dirty="0" smtClean="0">
                <a:cs typeface="B Titr" panose="00000700000000000000" pitchFamily="2" charset="-78"/>
              </a:rPr>
              <a:t>می توان </a:t>
            </a:r>
            <a:r>
              <a:rPr lang="fa-IR" dirty="0">
                <a:cs typeface="B Titr" panose="00000700000000000000" pitchFamily="2" charset="-78"/>
              </a:rPr>
              <a:t>آن را به دودسته ابهام گریزی قوی و ضعیف تقسیم کرد. حساب انگاری </a:t>
            </a:r>
            <a:r>
              <a:rPr lang="fa-IR" dirty="0" smtClean="0">
                <a:cs typeface="B Titr" panose="00000700000000000000" pitchFamily="2" charset="-78"/>
              </a:rPr>
              <a:t>نوعی قالببندی </a:t>
            </a:r>
            <a:r>
              <a:rPr lang="fa-IR" dirty="0">
                <a:cs typeface="B Titr" panose="00000700000000000000" pitchFamily="2" charset="-78"/>
              </a:rPr>
              <a:t>ذهنی است که در آن اشخاص دنیای پیرامون خود را بهحساب گرایی مجزا </a:t>
            </a:r>
            <a:r>
              <a:rPr lang="fa-IR" dirty="0" smtClean="0">
                <a:cs typeface="B Titr" panose="00000700000000000000" pitchFamily="2" charset="-78"/>
              </a:rPr>
              <a:t>دسته بندی می کنند[5]. </a:t>
            </a:r>
          </a:p>
          <a:p>
            <a:pPr algn="just" rtl="1">
              <a:lnSpc>
                <a:spcPct val="250000"/>
              </a:lnSpc>
            </a:pPr>
            <a:r>
              <a:rPr lang="fa-IR" dirty="0" smtClean="0">
                <a:cs typeface="B Titr" panose="00000700000000000000" pitchFamily="2" charset="-78"/>
              </a:rPr>
              <a:t>یکی </a:t>
            </a:r>
            <a:r>
              <a:rPr lang="fa-IR" dirty="0">
                <a:cs typeface="B Titr" panose="00000700000000000000" pitchFamily="2" charset="-78"/>
              </a:rPr>
              <a:t>از کاربردهای حساب گرایی، فرضیه رفتار چرخه </a:t>
            </a:r>
            <a:r>
              <a:rPr lang="fa-IR" dirty="0" smtClean="0">
                <a:cs typeface="B Titr" panose="00000700000000000000" pitchFamily="2" charset="-78"/>
              </a:rPr>
              <a:t>زندگی[21]. ثابت می کند </a:t>
            </a:r>
            <a:r>
              <a:rPr lang="fa-IR" dirty="0">
                <a:cs typeface="B Titr" panose="00000700000000000000" pitchFamily="2" charset="-78"/>
              </a:rPr>
              <a:t>که </a:t>
            </a:r>
            <a:r>
              <a:rPr lang="fa-IR" dirty="0" smtClean="0">
                <a:cs typeface="B Titr" panose="00000700000000000000" pitchFamily="2" charset="-78"/>
              </a:rPr>
              <a:t>مردم به طور </a:t>
            </a:r>
            <a:r>
              <a:rPr lang="fa-IR" dirty="0">
                <a:cs typeface="B Titr" panose="00000700000000000000" pitchFamily="2" charset="-78"/>
              </a:rPr>
              <a:t>ذهنی </a:t>
            </a:r>
            <a:r>
              <a:rPr lang="fa-IR" dirty="0" smtClean="0">
                <a:cs typeface="B Titr" panose="00000700000000000000" pitchFamily="2" charset="-78"/>
              </a:rPr>
              <a:t>دارایی ها </a:t>
            </a:r>
            <a:r>
              <a:rPr lang="fa-IR" dirty="0">
                <a:cs typeface="B Titr" panose="00000700000000000000" pitchFamily="2" charset="-78"/>
              </a:rPr>
              <a:t>را که مربوط هریک از درآمدهای حال، رفاه حال یا درآمد آتی باشد تنظیم </a:t>
            </a:r>
            <a:r>
              <a:rPr lang="fa-IR" dirty="0" smtClean="0">
                <a:cs typeface="B Titr" panose="00000700000000000000" pitchFamily="2" charset="-78"/>
              </a:rPr>
              <a:t>می کنند و </a:t>
            </a:r>
            <a:r>
              <a:rPr lang="fa-IR" dirty="0">
                <a:cs typeface="B Titr" panose="00000700000000000000" pitchFamily="2" charset="-78"/>
              </a:rPr>
              <a:t>این کاربردهایی برای رفتار آنها دارد </a:t>
            </a:r>
            <a:r>
              <a:rPr lang="fa-IR" dirty="0" smtClean="0">
                <a:cs typeface="B Titr" panose="00000700000000000000" pitchFamily="2" charset="-78"/>
              </a:rPr>
              <a:t>همان طور </a:t>
            </a:r>
            <a:r>
              <a:rPr lang="fa-IR" dirty="0">
                <a:cs typeface="B Titr" panose="00000700000000000000" pitchFamily="2" charset="-78"/>
              </a:rPr>
              <a:t>که حسابها عمدتاً غیرقابل تعویض هستند و </a:t>
            </a:r>
            <a:r>
              <a:rPr lang="fa-IR" dirty="0" smtClean="0">
                <a:cs typeface="B Titr" panose="00000700000000000000" pitchFamily="2" charset="-78"/>
              </a:rPr>
              <a:t>تمایل حاشیه ای </a:t>
            </a:r>
            <a:r>
              <a:rPr lang="fa-IR" dirty="0">
                <a:cs typeface="B Titr" panose="00000700000000000000" pitchFamily="2" charset="-78"/>
              </a:rPr>
              <a:t>به مصرف هر حساب نیز مختلف </a:t>
            </a:r>
            <a:r>
              <a:rPr lang="fa-IR" dirty="0" smtClean="0">
                <a:cs typeface="B Titr" panose="00000700000000000000" pitchFamily="2" charset="-78"/>
              </a:rPr>
              <a:t>است.</a:t>
            </a:r>
            <a:endParaRPr lang="en-US" dirty="0">
              <a:cs typeface="B Titr" panose="00000700000000000000" pitchFamily="2" charset="-78"/>
            </a:endParaRPr>
          </a:p>
        </p:txBody>
      </p:sp>
    </p:spTree>
    <p:extLst>
      <p:ext uri="{BB962C8B-B14F-4D97-AF65-F5344CB8AC3E}">
        <p14:creationId xmlns:p14="http://schemas.microsoft.com/office/powerpoint/2010/main" val="3884924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10200</TotalTime>
  <Words>3369</Words>
  <Application>Microsoft Office PowerPoint</Application>
  <PresentationFormat>On-screen Show (4:3)</PresentationFormat>
  <Paragraphs>272</Paragraphs>
  <Slides>33</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33</vt:i4>
      </vt:variant>
    </vt:vector>
  </HeadingPairs>
  <TitlesOfParts>
    <vt:vector size="47" baseType="lpstr">
      <vt:lpstr>ＭＳ Ｐゴシック</vt:lpstr>
      <vt:lpstr>宋体</vt:lpstr>
      <vt:lpstr>2  Titr</vt:lpstr>
      <vt:lpstr>Arial</vt:lpstr>
      <vt:lpstr>Arial Rounded MT Bold</vt:lpstr>
      <vt:lpstr>B Nazanin</vt:lpstr>
      <vt:lpstr>B Nazanin,Bold</vt:lpstr>
      <vt:lpstr>B Titr</vt:lpstr>
      <vt:lpstr>Calibri</vt:lpstr>
      <vt:lpstr>Calibri Light</vt:lpstr>
      <vt:lpstr>QuranTaha</vt:lpstr>
      <vt:lpstr>Times New Roman</vt:lpstr>
      <vt:lpstr>Wingdings</vt:lpstr>
      <vt:lpstr>Office Theme</vt:lpstr>
      <vt:lpstr>PowerPoint Presentation</vt:lpstr>
      <vt:lpstr>PowerPoint Presentation</vt:lpstr>
      <vt:lpstr>PowerPoint Presentation</vt:lpstr>
      <vt:lpstr>PowerPoint Presentation</vt:lpstr>
      <vt:lpstr>طبقه بندی تورش های رفتاری</vt:lpstr>
      <vt:lpstr>تعریف انواع تورش ها</vt:lpstr>
      <vt:lpstr>تعریف انواع تورش ها</vt:lpstr>
      <vt:lpstr>دیر پذیری</vt:lpstr>
      <vt:lpstr>ابهام گریزی</vt:lpstr>
      <vt:lpstr>باورگرایی</vt:lpstr>
      <vt:lpstr>PowerPoint Presentation</vt:lpstr>
      <vt:lpstr>PowerPoint Presentation</vt:lpstr>
      <vt:lpstr>مدلسازی ساختاری تفسیری</vt:lpstr>
      <vt:lpstr>مدلسازی ساختاری تفسیری</vt:lpstr>
      <vt:lpstr>اهداف تحقیق </vt:lpstr>
      <vt:lpstr>مراحل اجرای روش مدلسازی ساختاری تفسیری</vt:lpstr>
      <vt:lpstr>مراحل تحقیق</vt:lpstr>
      <vt:lpstr>مراحل تحقیق</vt:lpstr>
      <vt:lpstr>مراحل تحقیق</vt:lpstr>
      <vt:lpstr>مراحل تحقیق</vt:lpstr>
      <vt:lpstr>مراحل تحقیق</vt:lpstr>
      <vt:lpstr>سوالات و فرضیات</vt:lpstr>
      <vt:lpstr>یافته های تحقیق</vt:lpstr>
      <vt:lpstr>جدول 2</vt:lpstr>
      <vt:lpstr>فاز اول الگوریتم پیشنهادی(1/2)</vt:lpstr>
      <vt:lpstr>جدول 3</vt:lpstr>
      <vt:lpstr>یافته های تحقیق</vt:lpstr>
      <vt:lpstr>یافته های تحقیق</vt:lpstr>
      <vt:lpstr>یافته های تحقیق</vt:lpstr>
      <vt:lpstr>PowerPoint Presentation</vt:lpstr>
      <vt:lpstr>نتیجه گیری و پیشنهادها</vt:lpstr>
      <vt:lpstr>نتیجه گیری و پیشنهادها</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dc:creator>
  <cp:lastModifiedBy>IT</cp:lastModifiedBy>
  <cp:revision>507</cp:revision>
  <dcterms:created xsi:type="dcterms:W3CDTF">2017-05-25T06:50:10Z</dcterms:created>
  <dcterms:modified xsi:type="dcterms:W3CDTF">2021-05-09T09:03:57Z</dcterms:modified>
</cp:coreProperties>
</file>